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6"/>
  </p:notesMasterIdLst>
  <p:sldIdLst>
    <p:sldId id="806" r:id="rId5"/>
    <p:sldId id="430" r:id="rId6"/>
    <p:sldId id="605" r:id="rId7"/>
    <p:sldId id="722" r:id="rId8"/>
    <p:sldId id="380" r:id="rId9"/>
    <p:sldId id="436" r:id="rId10"/>
    <p:sldId id="574" r:id="rId11"/>
    <p:sldId id="437" r:id="rId12"/>
    <p:sldId id="438" r:id="rId13"/>
    <p:sldId id="908" r:id="rId14"/>
    <p:sldId id="384" r:id="rId15"/>
    <p:sldId id="830" r:id="rId17"/>
    <p:sldId id="832" r:id="rId18"/>
    <p:sldId id="833" r:id="rId19"/>
    <p:sldId id="834" r:id="rId20"/>
    <p:sldId id="836" r:id="rId21"/>
    <p:sldId id="801" r:id="rId22"/>
    <p:sldId id="898" r:id="rId23"/>
    <p:sldId id="899" r:id="rId24"/>
    <p:sldId id="385" r:id="rId25"/>
    <p:sldId id="386" r:id="rId26"/>
    <p:sldId id="387" r:id="rId27"/>
    <p:sldId id="757" r:id="rId28"/>
    <p:sldId id="758" r:id="rId29"/>
    <p:sldId id="388" r:id="rId30"/>
    <p:sldId id="389" r:id="rId31"/>
    <p:sldId id="390" r:id="rId32"/>
    <p:sldId id="650" r:id="rId33"/>
    <p:sldId id="802" r:id="rId34"/>
    <p:sldId id="520" r:id="rId35"/>
    <p:sldId id="901" r:id="rId36"/>
    <p:sldId id="902" r:id="rId37"/>
    <p:sldId id="903" r:id="rId38"/>
    <p:sldId id="521" r:id="rId39"/>
    <p:sldId id="522" r:id="rId40"/>
    <p:sldId id="523" r:id="rId41"/>
    <p:sldId id="524" r:id="rId42"/>
    <p:sldId id="904" r:id="rId43"/>
    <p:sldId id="525" r:id="rId44"/>
    <p:sldId id="526" r:id="rId45"/>
    <p:sldId id="527" r:id="rId46"/>
    <p:sldId id="547" r:id="rId47"/>
    <p:sldId id="715" r:id="rId48"/>
    <p:sldId id="528" r:id="rId49"/>
    <p:sldId id="529" r:id="rId50"/>
    <p:sldId id="505" r:id="rId51"/>
    <p:sldId id="519" r:id="rId5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3300"/>
    <a:srgbClr val="006600"/>
    <a:srgbClr val="00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95"/>
    <p:restoredTop sz="92336"/>
  </p:normalViewPr>
  <p:slideViewPr>
    <p:cSldViewPr showGuides="1">
      <p:cViewPr>
        <p:scale>
          <a:sx n="66" d="100"/>
          <a:sy n="66" d="100"/>
        </p:scale>
        <p:origin x="-1524" y="-54"/>
      </p:cViewPr>
      <p:guideLst>
        <p:guide orient="horz" pos="2176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794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emf"/><Relationship Id="rId4" Type="http://schemas.openxmlformats.org/officeDocument/2006/relationships/image" Target="../media/image65.wmf"/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0" Type="http://schemas.openxmlformats.org/officeDocument/2006/relationships/image" Target="../media/image71.wmf"/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85.wmf"/><Relationship Id="rId4" Type="http://schemas.openxmlformats.org/officeDocument/2006/relationships/image" Target="../media/image84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7" Type="http://schemas.openxmlformats.org/officeDocument/2006/relationships/image" Target="../media/image92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80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0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4.wmf"/><Relationship Id="rId4" Type="http://schemas.openxmlformats.org/officeDocument/2006/relationships/image" Target="../media/image133.wmf"/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29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wmf"/><Relationship Id="rId8" Type="http://schemas.openxmlformats.org/officeDocument/2006/relationships/image" Target="../media/image142.wmf"/><Relationship Id="rId7" Type="http://schemas.openxmlformats.org/officeDocument/2006/relationships/image" Target="../media/image141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3" Type="http://schemas.openxmlformats.org/officeDocument/2006/relationships/image" Target="../media/image147.wmf"/><Relationship Id="rId12" Type="http://schemas.openxmlformats.org/officeDocument/2006/relationships/image" Target="../media/image146.wmf"/><Relationship Id="rId11" Type="http://schemas.openxmlformats.org/officeDocument/2006/relationships/image" Target="../media/image145.wmf"/><Relationship Id="rId10" Type="http://schemas.openxmlformats.org/officeDocument/2006/relationships/image" Target="../media/image144.wmf"/><Relationship Id="rId1" Type="http://schemas.openxmlformats.org/officeDocument/2006/relationships/image" Target="../media/image135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wmf"/><Relationship Id="rId8" Type="http://schemas.openxmlformats.org/officeDocument/2006/relationships/image" Target="../media/image151.wmf"/><Relationship Id="rId7" Type="http://schemas.openxmlformats.org/officeDocument/2006/relationships/image" Target="../media/image150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5.wmf"/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7" Type="http://schemas.openxmlformats.org/officeDocument/2006/relationships/image" Target="../media/image160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3.wmf"/><Relationship Id="rId4" Type="http://schemas.openxmlformats.org/officeDocument/2006/relationships/image" Target="../media/image172.wmf"/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27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0.wmf"/><Relationship Id="rId6" Type="http://schemas.openxmlformats.org/officeDocument/2006/relationships/image" Target="../media/image177.wmf"/><Relationship Id="rId5" Type="http://schemas.openxmlformats.org/officeDocument/2006/relationships/image" Target="../media/image176.wmf"/><Relationship Id="rId4" Type="http://schemas.openxmlformats.org/officeDocument/2006/relationships/image" Target="../media/image175.wmf"/><Relationship Id="rId3" Type="http://schemas.openxmlformats.org/officeDocument/2006/relationships/image" Target="../media/image174.wmf"/><Relationship Id="rId2" Type="http://schemas.openxmlformats.org/officeDocument/2006/relationships/image" Target="../media/image19.wmf"/><Relationship Id="rId1" Type="http://schemas.openxmlformats.org/officeDocument/2006/relationships/image" Target="../media/image1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7" Type="http://schemas.openxmlformats.org/officeDocument/2006/relationships/image" Target="../media/image38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2.wmf"/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6738" name="页眉占位符 11673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739" name="日期占位符 11673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200" b="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幻灯片图像占位符 116739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文本占位符 11674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6742" name="页脚占位符 11674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743" name="灯片编号占位符 11674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2252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314" name="文本占位符 22528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3315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b="0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22732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362" name="文本占位符 227330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5363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b="0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幻灯片图像占位符 2304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434" name="文本占位符 23040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8435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sz="1200" b="0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 b="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4578" name="文本占位符 2"/>
          <p:cNvSpPr/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emf"/><Relationship Id="rId14" Type="http://schemas.openxmlformats.org/officeDocument/2006/relationships/image" Target="../media/image3.emf"/><Relationship Id="rId13" Type="http://schemas.openxmlformats.org/officeDocument/2006/relationships/image" Target="../media/image2.emf"/><Relationship Id="rId12" Type="http://schemas.openxmlformats.org/officeDocument/2006/relationships/image" Target="../media/image1.emf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audio" Target="../media/audio2.wav"/><Relationship Id="rId15" Type="http://schemas.openxmlformats.org/officeDocument/2006/relationships/audio" Target="../media/audio1.wav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图片 1032" descr="图片3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27963" y="6534150"/>
            <a:ext cx="660400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033" descr="图片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77250" y="6529388"/>
            <a:ext cx="660400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图片 1034" descr="图片5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78675" y="6535738"/>
            <a:ext cx="661988" cy="33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图片 1035" descr="图片6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530975" y="6534150"/>
            <a:ext cx="661988" cy="3365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573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5734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7348" name="日期占位符 5734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9" name="页脚占位符 5734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b="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50" name="灯片编号占位符 5734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5257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152578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2580" name="日期占位符 15257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581" name="页脚占位符 15258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b="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582" name="灯片编号占位符 152581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400" b="0" strike="noStrike" noProof="1" dirty="0"/>
          </a:p>
        </p:txBody>
      </p:sp>
      <p:sp>
        <p:nvSpPr>
          <p:cNvPr id="3079" name="动作按钮: 开始 152582">
            <a:hlinkClick r:id="" action="ppaction://hlinkshowjump?jump=firstslide" highlightClick="1">
              <a:snd r:embed="rId15" name="click.wav"/>
            </a:hlinkClick>
          </p:cNvPr>
          <p:cNvSpPr>
            <a:spLocks noChangeArrowheads="1"/>
          </p:cNvSpPr>
          <p:nvPr/>
        </p:nvSpPr>
        <p:spPr bwMode="auto">
          <a:xfrm>
            <a:off x="7453313" y="6580188"/>
            <a:ext cx="315913" cy="227013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0" name="动作按钮: 后退或前一项 152583">
            <a:hlinkClick r:id="" action="ppaction://hlinkshowjump?jump=previousslide" highlightClick="1">
              <a:snd r:embed="rId15" name="click.wav"/>
            </a:hlinkClick>
          </p:cNvPr>
          <p:cNvSpPr>
            <a:spLocks noChangeArrowheads="1"/>
          </p:cNvSpPr>
          <p:nvPr/>
        </p:nvSpPr>
        <p:spPr bwMode="auto">
          <a:xfrm>
            <a:off x="7812088" y="6578600"/>
            <a:ext cx="315913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1" name="动作按钮: 前进或下一项 152584">
            <a:hlinkClick r:id="" action="ppaction://hlinkshowjump?jump=nextslide" highlightClick="1">
              <a:snd r:embed="rId15" name="click.wav"/>
            </a:hlinkClick>
          </p:cNvPr>
          <p:cNvSpPr>
            <a:spLocks noChangeArrowheads="1"/>
          </p:cNvSpPr>
          <p:nvPr/>
        </p:nvSpPr>
        <p:spPr bwMode="auto"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2" name="动作按钮: 结束 152585">
            <a:hlinkClick r:id="" action="ppaction://hlinkshowjump?jump=endshow" highlightClick="1">
              <a:snd r:embed="rId16" name="push.wav"/>
            </a:hlinkClick>
          </p:cNvPr>
          <p:cNvSpPr>
            <a:spLocks noChangeArrowheads="1"/>
          </p:cNvSpPr>
          <p:nvPr/>
        </p:nvSpPr>
        <p:spPr bwMode="auto">
          <a:xfrm>
            <a:off x="8532813" y="6580188"/>
            <a:ext cx="315913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</a:gradFill>
          <a:ln w="9525">
            <a:solidFill>
              <a:srgbClr val="9900FF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0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6.wmf"/><Relationship Id="rId15" Type="http://schemas.openxmlformats.org/officeDocument/2006/relationships/notesSlide" Target="../notesSlides/notesSlide1.xml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29.xml"/><Relationship Id="rId12" Type="http://schemas.openxmlformats.org/officeDocument/2006/relationships/image" Target="../media/image52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51.png"/><Relationship Id="rId1" Type="http://schemas.openxmlformats.org/officeDocument/2006/relationships/oleObject" Target="../embeddings/oleObject3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38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60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57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64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3.emf"/><Relationship Id="rId3" Type="http://schemas.openxmlformats.org/officeDocument/2006/relationships/oleObject" Target="../embeddings/oleObject47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29.xml"/><Relationship Id="rId20" Type="http://schemas.openxmlformats.org/officeDocument/2006/relationships/image" Target="../media/image71.wmf"/><Relationship Id="rId2" Type="http://schemas.openxmlformats.org/officeDocument/2006/relationships/image" Target="../media/image62.wmf"/><Relationship Id="rId19" Type="http://schemas.openxmlformats.org/officeDocument/2006/relationships/oleObject" Target="../embeddings/oleObject55.bin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54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53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52.bin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51.bin"/><Relationship Id="rId10" Type="http://schemas.openxmlformats.org/officeDocument/2006/relationships/image" Target="../media/image66.emf"/><Relationship Id="rId1" Type="http://schemas.openxmlformats.org/officeDocument/2006/relationships/oleObject" Target="../embeddings/oleObject4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jpeg"/><Relationship Id="rId8" Type="http://schemas.openxmlformats.org/officeDocument/2006/relationships/image" Target="../media/image78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75.wmf"/><Relationship Id="rId13" Type="http://schemas.openxmlformats.org/officeDocument/2006/relationships/vmlDrawing" Target="../drawings/vmlDrawing11.v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80.wmf"/><Relationship Id="rId10" Type="http://schemas.openxmlformats.org/officeDocument/2006/relationships/oleObject" Target="../embeddings/oleObject60.bin"/><Relationship Id="rId1" Type="http://schemas.openxmlformats.org/officeDocument/2006/relationships/oleObject" Target="../embeddings/oleObject5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wmf"/><Relationship Id="rId8" Type="http://schemas.openxmlformats.org/officeDocument/2006/relationships/oleObject" Target="../embeddings/oleObject64.bin"/><Relationship Id="rId7" Type="http://schemas.openxmlformats.org/officeDocument/2006/relationships/image" Target="../media/image79.jpeg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81.wmf"/><Relationship Id="rId13" Type="http://schemas.openxmlformats.org/officeDocument/2006/relationships/vmlDrawing" Target="../drawings/vmlDrawing12.v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85.wmf"/><Relationship Id="rId10" Type="http://schemas.openxmlformats.org/officeDocument/2006/relationships/oleObject" Target="../embeddings/oleObject65.bin"/><Relationship Id="rId1" Type="http://schemas.openxmlformats.org/officeDocument/2006/relationships/oleObject" Target="../embeddings/oleObject6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8" Type="http://schemas.openxmlformats.org/officeDocument/2006/relationships/image" Target="../media/image89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87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86.wmf"/><Relationship Id="rId19" Type="http://schemas.openxmlformats.org/officeDocument/2006/relationships/notesSlide" Target="../notesSlides/notesSlide2.xml"/><Relationship Id="rId18" Type="http://schemas.openxmlformats.org/officeDocument/2006/relationships/vmlDrawing" Target="../drawings/vmlDrawing13.vml"/><Relationship Id="rId17" Type="http://schemas.openxmlformats.org/officeDocument/2006/relationships/slideLayout" Target="../slideLayouts/slideLayout29.xml"/><Relationship Id="rId16" Type="http://schemas.openxmlformats.org/officeDocument/2006/relationships/image" Target="../media/image93.wmf"/><Relationship Id="rId15" Type="http://schemas.openxmlformats.org/officeDocument/2006/relationships/oleObject" Target="../embeddings/oleObject73.bin"/><Relationship Id="rId14" Type="http://schemas.openxmlformats.org/officeDocument/2006/relationships/image" Target="../media/image92.wmf"/><Relationship Id="rId13" Type="http://schemas.openxmlformats.org/officeDocument/2006/relationships/oleObject" Target="../embeddings/oleObject72.bin"/><Relationship Id="rId12" Type="http://schemas.openxmlformats.org/officeDocument/2006/relationships/image" Target="../media/image91.wmf"/><Relationship Id="rId11" Type="http://schemas.openxmlformats.org/officeDocument/2006/relationships/oleObject" Target="../embeddings/oleObject71.bin"/><Relationship Id="rId10" Type="http://schemas.openxmlformats.org/officeDocument/2006/relationships/image" Target="../media/image90.wmf"/><Relationship Id="rId1" Type="http://schemas.openxmlformats.org/officeDocument/2006/relationships/oleObject" Target="../embeddings/oleObject66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94.wmf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98.wmf"/><Relationship Id="rId1" Type="http://schemas.openxmlformats.org/officeDocument/2006/relationships/oleObject" Target="../embeddings/oleObject74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99.wmf"/><Relationship Id="rId1" Type="http://schemas.openxmlformats.org/officeDocument/2006/relationships/oleObject" Target="../embeddings/oleObject79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3.jpeg"/><Relationship Id="rId1" Type="http://schemas.openxmlformats.org/officeDocument/2006/relationships/image" Target="../media/image10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wmf"/><Relationship Id="rId8" Type="http://schemas.openxmlformats.org/officeDocument/2006/relationships/oleObject" Target="../embeddings/oleObject85.bin"/><Relationship Id="rId7" Type="http://schemas.openxmlformats.org/officeDocument/2006/relationships/image" Target="../media/image107.wmf"/><Relationship Id="rId6" Type="http://schemas.openxmlformats.org/officeDocument/2006/relationships/oleObject" Target="../embeddings/oleObject84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83.bin"/><Relationship Id="rId3" Type="http://schemas.openxmlformats.org/officeDocument/2006/relationships/image" Target="../media/image105.wmf"/><Relationship Id="rId2" Type="http://schemas.openxmlformats.org/officeDocument/2006/relationships/oleObject" Target="../embeddings/oleObject82.bin"/><Relationship Id="rId15" Type="http://schemas.openxmlformats.org/officeDocument/2006/relationships/vmlDrawing" Target="../drawings/vmlDrawing16.vml"/><Relationship Id="rId14" Type="http://schemas.openxmlformats.org/officeDocument/2006/relationships/slideLayout" Target="../slideLayouts/slideLayout29.xml"/><Relationship Id="rId13" Type="http://schemas.openxmlformats.org/officeDocument/2006/relationships/image" Target="../media/image110.wmf"/><Relationship Id="rId12" Type="http://schemas.openxmlformats.org/officeDocument/2006/relationships/oleObject" Target="../embeddings/oleObject87.bin"/><Relationship Id="rId11" Type="http://schemas.openxmlformats.org/officeDocument/2006/relationships/image" Target="../media/image109.wmf"/><Relationship Id="rId10" Type="http://schemas.openxmlformats.org/officeDocument/2006/relationships/oleObject" Target="../embeddings/oleObject86.bin"/><Relationship Id="rId1" Type="http://schemas.openxmlformats.org/officeDocument/2006/relationships/image" Target="../media/image104.wmf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.bin"/><Relationship Id="rId8" Type="http://schemas.openxmlformats.org/officeDocument/2006/relationships/image" Target="../media/image114.wmf"/><Relationship Id="rId7" Type="http://schemas.openxmlformats.org/officeDocument/2006/relationships/oleObject" Target="../embeddings/oleObject91.bin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111.wmf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29.xml"/><Relationship Id="rId13" Type="http://schemas.openxmlformats.org/officeDocument/2006/relationships/image" Target="../media/image104.wmf"/><Relationship Id="rId12" Type="http://schemas.openxmlformats.org/officeDocument/2006/relationships/image" Target="../media/image116.wmf"/><Relationship Id="rId11" Type="http://schemas.openxmlformats.org/officeDocument/2006/relationships/oleObject" Target="../embeddings/oleObject93.bin"/><Relationship Id="rId10" Type="http://schemas.openxmlformats.org/officeDocument/2006/relationships/image" Target="../media/image115.wmf"/><Relationship Id="rId1" Type="http://schemas.openxmlformats.org/officeDocument/2006/relationships/oleObject" Target="../embeddings/oleObject88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120.GIF"/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image" Target="../media/image11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3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jpeg"/><Relationship Id="rId8" Type="http://schemas.openxmlformats.org/officeDocument/2006/relationships/image" Target="../media/image78.wmf"/><Relationship Id="rId7" Type="http://schemas.openxmlformats.org/officeDocument/2006/relationships/oleObject" Target="../embeddings/oleObject97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95.bin"/><Relationship Id="rId2" Type="http://schemas.openxmlformats.org/officeDocument/2006/relationships/image" Target="../media/image75.wmf"/><Relationship Id="rId13" Type="http://schemas.openxmlformats.org/officeDocument/2006/relationships/vmlDrawing" Target="../drawings/vmlDrawing18.v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80.wmf"/><Relationship Id="rId10" Type="http://schemas.openxmlformats.org/officeDocument/2006/relationships/oleObject" Target="../embeddings/oleObject98.bin"/><Relationship Id="rId1" Type="http://schemas.openxmlformats.org/officeDocument/2006/relationships/oleObject" Target="../embeddings/oleObject9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wmf"/><Relationship Id="rId8" Type="http://schemas.openxmlformats.org/officeDocument/2006/relationships/oleObject" Target="../embeddings/oleObject102.bin"/><Relationship Id="rId7" Type="http://schemas.openxmlformats.org/officeDocument/2006/relationships/image" Target="../media/image126.wmf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79.jpeg"/><Relationship Id="rId4" Type="http://schemas.openxmlformats.org/officeDocument/2006/relationships/image" Target="../media/image125.w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24.wmf"/><Relationship Id="rId17" Type="http://schemas.openxmlformats.org/officeDocument/2006/relationships/vmlDrawing" Target="../drawings/vmlDrawing19.vml"/><Relationship Id="rId16" Type="http://schemas.openxmlformats.org/officeDocument/2006/relationships/slideLayout" Target="../slideLayouts/slideLayout34.xml"/><Relationship Id="rId15" Type="http://schemas.openxmlformats.org/officeDocument/2006/relationships/image" Target="../media/image130.wmf"/><Relationship Id="rId14" Type="http://schemas.openxmlformats.org/officeDocument/2006/relationships/oleObject" Target="../embeddings/oleObject105.bin"/><Relationship Id="rId13" Type="http://schemas.openxmlformats.org/officeDocument/2006/relationships/image" Target="../media/image129.wmf"/><Relationship Id="rId12" Type="http://schemas.openxmlformats.org/officeDocument/2006/relationships/oleObject" Target="../embeddings/oleObject104.bin"/><Relationship Id="rId11" Type="http://schemas.openxmlformats.org/officeDocument/2006/relationships/image" Target="../media/image128.wmf"/><Relationship Id="rId10" Type="http://schemas.openxmlformats.org/officeDocument/2006/relationships/oleObject" Target="../embeddings/oleObject103.bin"/><Relationship Id="rId1" Type="http://schemas.openxmlformats.org/officeDocument/2006/relationships/oleObject" Target="../embeddings/oleObject99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wmf"/><Relationship Id="rId8" Type="http://schemas.openxmlformats.org/officeDocument/2006/relationships/oleObject" Target="../embeddings/oleObject109.bin"/><Relationship Id="rId7" Type="http://schemas.openxmlformats.org/officeDocument/2006/relationships/image" Target="../media/image132.wmf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107.bin"/><Relationship Id="rId3" Type="http://schemas.openxmlformats.org/officeDocument/2006/relationships/image" Target="../media/image129.wmf"/><Relationship Id="rId2" Type="http://schemas.openxmlformats.org/officeDocument/2006/relationships/oleObject" Target="../embeddings/oleObject106.bin"/><Relationship Id="rId13" Type="http://schemas.openxmlformats.org/officeDocument/2006/relationships/vmlDrawing" Target="../drawings/vmlDrawing20.vml"/><Relationship Id="rId12" Type="http://schemas.openxmlformats.org/officeDocument/2006/relationships/slideLayout" Target="../slideLayouts/slideLayout34.xml"/><Relationship Id="rId11" Type="http://schemas.openxmlformats.org/officeDocument/2006/relationships/image" Target="../media/image134.wmf"/><Relationship Id="rId10" Type="http://schemas.openxmlformats.org/officeDocument/2006/relationships/oleObject" Target="../embeddings/oleObject110.bin"/><Relationship Id="rId1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8" Type="http://schemas.openxmlformats.org/officeDocument/2006/relationships/image" Target="../media/image138.wmf"/><Relationship Id="rId7" Type="http://schemas.openxmlformats.org/officeDocument/2006/relationships/oleObject" Target="../embeddings/oleObject114.bin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36.wmf"/><Relationship Id="rId3" Type="http://schemas.openxmlformats.org/officeDocument/2006/relationships/oleObject" Target="../embeddings/oleObject112.bin"/><Relationship Id="rId28" Type="http://schemas.openxmlformats.org/officeDocument/2006/relationships/vmlDrawing" Target="../drawings/vmlDrawing21.vml"/><Relationship Id="rId27" Type="http://schemas.openxmlformats.org/officeDocument/2006/relationships/slideLayout" Target="../slideLayouts/slideLayout36.xml"/><Relationship Id="rId26" Type="http://schemas.openxmlformats.org/officeDocument/2006/relationships/image" Target="../media/image147.wmf"/><Relationship Id="rId25" Type="http://schemas.openxmlformats.org/officeDocument/2006/relationships/oleObject" Target="../embeddings/oleObject123.bin"/><Relationship Id="rId24" Type="http://schemas.openxmlformats.org/officeDocument/2006/relationships/image" Target="../media/image146.wmf"/><Relationship Id="rId23" Type="http://schemas.openxmlformats.org/officeDocument/2006/relationships/oleObject" Target="../embeddings/oleObject122.bin"/><Relationship Id="rId22" Type="http://schemas.openxmlformats.org/officeDocument/2006/relationships/image" Target="../media/image145.wmf"/><Relationship Id="rId21" Type="http://schemas.openxmlformats.org/officeDocument/2006/relationships/oleObject" Target="../embeddings/oleObject121.bin"/><Relationship Id="rId20" Type="http://schemas.openxmlformats.org/officeDocument/2006/relationships/image" Target="../media/image144.wmf"/><Relationship Id="rId2" Type="http://schemas.openxmlformats.org/officeDocument/2006/relationships/image" Target="../media/image135.wmf"/><Relationship Id="rId19" Type="http://schemas.openxmlformats.org/officeDocument/2006/relationships/oleObject" Target="../embeddings/oleObject120.bin"/><Relationship Id="rId18" Type="http://schemas.openxmlformats.org/officeDocument/2006/relationships/image" Target="../media/image143.wmf"/><Relationship Id="rId17" Type="http://schemas.openxmlformats.org/officeDocument/2006/relationships/oleObject" Target="../embeddings/oleObject119.bin"/><Relationship Id="rId16" Type="http://schemas.openxmlformats.org/officeDocument/2006/relationships/image" Target="../media/image142.wmf"/><Relationship Id="rId15" Type="http://schemas.openxmlformats.org/officeDocument/2006/relationships/oleObject" Target="../embeddings/oleObject118.bin"/><Relationship Id="rId14" Type="http://schemas.openxmlformats.org/officeDocument/2006/relationships/image" Target="../media/image141.wmf"/><Relationship Id="rId13" Type="http://schemas.openxmlformats.org/officeDocument/2006/relationships/oleObject" Target="../embeddings/oleObject117.bin"/><Relationship Id="rId12" Type="http://schemas.openxmlformats.org/officeDocument/2006/relationships/image" Target="../media/image140.wmf"/><Relationship Id="rId11" Type="http://schemas.openxmlformats.org/officeDocument/2006/relationships/oleObject" Target="../embeddings/oleObject116.bin"/><Relationship Id="rId10" Type="http://schemas.openxmlformats.org/officeDocument/2006/relationships/image" Target="../media/image139.wmf"/><Relationship Id="rId1" Type="http://schemas.openxmlformats.org/officeDocument/2006/relationships/oleObject" Target="../embeddings/oleObject111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8.bin"/><Relationship Id="rId8" Type="http://schemas.openxmlformats.org/officeDocument/2006/relationships/image" Target="../media/image145.wmf"/><Relationship Id="rId7" Type="http://schemas.openxmlformats.org/officeDocument/2006/relationships/oleObject" Target="../embeddings/oleObject127.bin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43.wmf"/><Relationship Id="rId3" Type="http://schemas.openxmlformats.org/officeDocument/2006/relationships/oleObject" Target="../embeddings/oleObject125.bin"/><Relationship Id="rId20" Type="http://schemas.openxmlformats.org/officeDocument/2006/relationships/vmlDrawing" Target="../drawings/vmlDrawing22.vml"/><Relationship Id="rId2" Type="http://schemas.openxmlformats.org/officeDocument/2006/relationships/image" Target="../media/image142.wmf"/><Relationship Id="rId19" Type="http://schemas.openxmlformats.org/officeDocument/2006/relationships/slideLayout" Target="../slideLayouts/slideLayout36.xml"/><Relationship Id="rId18" Type="http://schemas.openxmlformats.org/officeDocument/2006/relationships/image" Target="../media/image152.wmf"/><Relationship Id="rId17" Type="http://schemas.openxmlformats.org/officeDocument/2006/relationships/oleObject" Target="../embeddings/oleObject132.bin"/><Relationship Id="rId16" Type="http://schemas.openxmlformats.org/officeDocument/2006/relationships/image" Target="../media/image151.wmf"/><Relationship Id="rId15" Type="http://schemas.openxmlformats.org/officeDocument/2006/relationships/oleObject" Target="../embeddings/oleObject131.bin"/><Relationship Id="rId14" Type="http://schemas.openxmlformats.org/officeDocument/2006/relationships/image" Target="../media/image150.wmf"/><Relationship Id="rId13" Type="http://schemas.openxmlformats.org/officeDocument/2006/relationships/oleObject" Target="../embeddings/oleObject130.bin"/><Relationship Id="rId12" Type="http://schemas.openxmlformats.org/officeDocument/2006/relationships/image" Target="../media/image149.wmf"/><Relationship Id="rId11" Type="http://schemas.openxmlformats.org/officeDocument/2006/relationships/oleObject" Target="../embeddings/oleObject129.bin"/><Relationship Id="rId10" Type="http://schemas.openxmlformats.org/officeDocument/2006/relationships/image" Target="../media/image148.wmf"/><Relationship Id="rId1" Type="http://schemas.openxmlformats.org/officeDocument/2006/relationships/oleObject" Target="../embeddings/oleObject12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7.bin"/><Relationship Id="rId8" Type="http://schemas.openxmlformats.org/officeDocument/2006/relationships/image" Target="../media/image157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54.wmf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29.xml"/><Relationship Id="rId16" Type="http://schemas.openxmlformats.org/officeDocument/2006/relationships/image" Target="../media/image161.wmf"/><Relationship Id="rId15" Type="http://schemas.openxmlformats.org/officeDocument/2006/relationships/oleObject" Target="../embeddings/oleObject140.bin"/><Relationship Id="rId14" Type="http://schemas.openxmlformats.org/officeDocument/2006/relationships/image" Target="../media/image160.wmf"/><Relationship Id="rId13" Type="http://schemas.openxmlformats.org/officeDocument/2006/relationships/oleObject" Target="../embeddings/oleObject139.bin"/><Relationship Id="rId12" Type="http://schemas.openxmlformats.org/officeDocument/2006/relationships/image" Target="../media/image159.wmf"/><Relationship Id="rId11" Type="http://schemas.openxmlformats.org/officeDocument/2006/relationships/oleObject" Target="../embeddings/oleObject138.bin"/><Relationship Id="rId10" Type="http://schemas.openxmlformats.org/officeDocument/2006/relationships/image" Target="../media/image158.wmf"/><Relationship Id="rId1" Type="http://schemas.openxmlformats.org/officeDocument/2006/relationships/oleObject" Target="../embeddings/oleObject1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62.wmf"/><Relationship Id="rId1" Type="http://schemas.openxmlformats.org/officeDocument/2006/relationships/oleObject" Target="../embeddings/oleObject14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23.jpeg"/><Relationship Id="rId1" Type="http://schemas.openxmlformats.org/officeDocument/2006/relationships/image" Target="../media/image16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5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67.wmf"/><Relationship Id="rId3" Type="http://schemas.openxmlformats.org/officeDocument/2006/relationships/oleObject" Target="../embeddings/oleObject142.bin"/><Relationship Id="rId2" Type="http://schemas.openxmlformats.org/officeDocument/2006/relationships/image" Target="../media/image166.wmf"/><Relationship Id="rId1" Type="http://schemas.openxmlformats.org/officeDocument/2006/relationships/tags" Target="../tags/tag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8.bin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147.bin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70.wmf"/><Relationship Id="rId3" Type="http://schemas.openxmlformats.org/officeDocument/2006/relationships/oleObject" Target="../embeddings/oleObject145.bin"/><Relationship Id="rId2" Type="http://schemas.openxmlformats.org/officeDocument/2006/relationships/image" Target="../media/image169.wmf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173.wmf"/><Relationship Id="rId1" Type="http://schemas.openxmlformats.org/officeDocument/2006/relationships/oleObject" Target="../embeddings/oleObject144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3.bin"/><Relationship Id="rId8" Type="http://schemas.openxmlformats.org/officeDocument/2006/relationships/image" Target="../media/image175.wmf"/><Relationship Id="rId7" Type="http://schemas.openxmlformats.org/officeDocument/2006/relationships/oleObject" Target="../embeddings/oleObject152.bin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51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50.bin"/><Relationship Id="rId2" Type="http://schemas.openxmlformats.org/officeDocument/2006/relationships/image" Target="../media/image14.wmf"/><Relationship Id="rId16" Type="http://schemas.openxmlformats.org/officeDocument/2006/relationships/vmlDrawing" Target="../drawings/vmlDrawing27.vml"/><Relationship Id="rId15" Type="http://schemas.openxmlformats.org/officeDocument/2006/relationships/slideLayout" Target="../slideLayouts/slideLayout29.xml"/><Relationship Id="rId14" Type="http://schemas.openxmlformats.org/officeDocument/2006/relationships/image" Target="../media/image100.wmf"/><Relationship Id="rId13" Type="http://schemas.openxmlformats.org/officeDocument/2006/relationships/oleObject" Target="../embeddings/oleObject155.bin"/><Relationship Id="rId12" Type="http://schemas.openxmlformats.org/officeDocument/2006/relationships/image" Target="../media/image177.wmf"/><Relationship Id="rId11" Type="http://schemas.openxmlformats.org/officeDocument/2006/relationships/oleObject" Target="../embeddings/oleObject154.bin"/><Relationship Id="rId10" Type="http://schemas.openxmlformats.org/officeDocument/2006/relationships/image" Target="../media/image176.wmf"/><Relationship Id="rId1" Type="http://schemas.openxmlformats.org/officeDocument/2006/relationships/oleObject" Target="../embeddings/oleObject149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79.wmf"/><Relationship Id="rId3" Type="http://schemas.openxmlformats.org/officeDocument/2006/relationships/oleObject" Target="../embeddings/oleObject157.bin"/><Relationship Id="rId2" Type="http://schemas.openxmlformats.org/officeDocument/2006/relationships/image" Target="../media/image178.wmf"/><Relationship Id="rId1" Type="http://schemas.openxmlformats.org/officeDocument/2006/relationships/oleObject" Target="../embeddings/oleObject156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4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9.xml"/><Relationship Id="rId15" Type="http://schemas.openxmlformats.org/officeDocument/2006/relationships/image" Target="../media/image25.wmf"/><Relationship Id="rId14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12" Type="http://schemas.openxmlformats.org/officeDocument/2006/relationships/oleObject" Target="../embeddings/oleObject12.bin"/><Relationship Id="rId11" Type="http://schemas.openxmlformats.org/officeDocument/2006/relationships/image" Target="../media/image23.wmf"/><Relationship Id="rId10" Type="http://schemas.openxmlformats.org/officeDocument/2006/relationships/oleObject" Target="../embeddings/oleObject11.bin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6.wmf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24.xml"/><Relationship Id="rId11" Type="http://schemas.openxmlformats.org/officeDocument/2006/relationships/image" Target="../media/image31.wmf"/><Relationship Id="rId10" Type="http://schemas.openxmlformats.org/officeDocument/2006/relationships/oleObject" Target="../embeddings/oleObject18.bin"/><Relationship Id="rId1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35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2.wmf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29.xml"/><Relationship Id="rId16" Type="http://schemas.openxmlformats.org/officeDocument/2006/relationships/image" Target="../media/image39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38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37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36.wmf"/><Relationship Id="rId1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1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0.wmf"/><Relationship Id="rId1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755" y="4180205"/>
            <a:ext cx="3077845" cy="2645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067435"/>
            <a:ext cx="2373630" cy="2449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1106170"/>
            <a:ext cx="2171065" cy="2449830"/>
          </a:xfrm>
          <a:prstGeom prst="rect">
            <a:avLst/>
          </a:prstGeom>
          <a:ln w="12700" cmpd="sng">
            <a:solidFill>
              <a:srgbClr val="FFFF00"/>
            </a:solidFill>
            <a:prstDash val="solid"/>
          </a:ln>
          <a:effectLst/>
        </p:spPr>
      </p:pic>
      <p:pic>
        <p:nvPicPr>
          <p:cNvPr id="5" name="图片 4" descr="手枪后挫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35" y="4179570"/>
            <a:ext cx="2997200" cy="2666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65" y="1066800"/>
            <a:ext cx="2204085" cy="2449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950" y="1067435"/>
            <a:ext cx="2113915" cy="2449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4179570"/>
            <a:ext cx="2891790" cy="2645410"/>
          </a:xfrm>
          <a:prstGeom prst="rect">
            <a:avLst/>
          </a:prstGeom>
        </p:spPr>
      </p:pic>
      <p:sp>
        <p:nvSpPr>
          <p:cNvPr id="5121" name="矩形 274433"/>
          <p:cNvSpPr/>
          <p:nvPr/>
        </p:nvSpPr>
        <p:spPr>
          <a:xfrm>
            <a:off x="2005330" y="311150"/>
            <a:ext cx="4635500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无处不在的动量定理</a:t>
            </a:r>
            <a:endParaRPr lang="zh-CN" altLang="en-US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898" name="矩形 10241"/>
          <p:cNvSpPr/>
          <p:nvPr/>
        </p:nvSpPr>
        <p:spPr>
          <a:xfrm>
            <a:off x="2103120" y="248920"/>
            <a:ext cx="5446713" cy="823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本节课内容提纲</a:t>
            </a:r>
            <a:endParaRPr lang="zh-CN" altLang="en-US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901" name="文本框 241666"/>
          <p:cNvSpPr txBox="1"/>
          <p:nvPr/>
        </p:nvSpPr>
        <p:spPr>
          <a:xfrm>
            <a:off x="813118" y="1282383"/>
            <a:ext cx="569404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质点系动</a:t>
            </a:r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</a:rPr>
              <a:t>量定理及动量守恒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0380" y="2295525"/>
            <a:ext cx="1889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质点系：</a:t>
            </a:r>
            <a:endParaRPr lang="zh-CN" altLang="en-US" sz="2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28358" name="对象 228357"/>
          <p:cNvGraphicFramePr/>
          <p:nvPr/>
        </p:nvGraphicFramePr>
        <p:xfrm>
          <a:off x="3481070" y="2070735"/>
          <a:ext cx="2785745" cy="82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1143000" imgH="355600" progId="Equation.3">
                  <p:embed/>
                </p:oleObj>
              </mc:Choice>
              <mc:Fallback>
                <p:oleObj name="" r:id="rId1" imgW="1143000" imgH="3556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81070" y="2070735"/>
                        <a:ext cx="2785745" cy="829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对象 229380"/>
          <p:cNvGraphicFramePr/>
          <p:nvPr/>
        </p:nvGraphicFramePr>
        <p:xfrm>
          <a:off x="3895090" y="3104515"/>
          <a:ext cx="1629410" cy="939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647700" imgH="431800" progId="Equation.3">
                  <p:embed/>
                </p:oleObj>
              </mc:Choice>
              <mc:Fallback>
                <p:oleObj name="" r:id="rId3" imgW="647700" imgH="4318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5090" y="3104515"/>
                        <a:ext cx="1629410" cy="939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241666"/>
          <p:cNvSpPr txBox="1"/>
          <p:nvPr/>
        </p:nvSpPr>
        <p:spPr>
          <a:xfrm>
            <a:off x="1938338" y="3348990"/>
            <a:ext cx="1706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守恒条件：</a:t>
            </a:r>
            <a:endParaRPr lang="zh-CN" altLang="zh-CN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375810"/>
          <p:cNvSpPr txBox="1"/>
          <p:nvPr/>
        </p:nvSpPr>
        <p:spPr>
          <a:xfrm>
            <a:off x="1261110" y="4247515"/>
            <a:ext cx="43440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质心运动定理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3058795" y="5110321"/>
          <a:ext cx="1660525" cy="56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762000" imgH="254000" progId="Equation.3">
                  <p:embed/>
                </p:oleObj>
              </mc:Choice>
              <mc:Fallback>
                <p:oleObj name="" r:id="rId5" imgW="762000" imgH="2540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8795" y="5110321"/>
                        <a:ext cx="1660525" cy="56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289" name="组合 224258"/>
          <p:cNvGrpSpPr/>
          <p:nvPr/>
        </p:nvGrpSpPr>
        <p:grpSpPr>
          <a:xfrm>
            <a:off x="107950" y="150813"/>
            <a:ext cx="8642350" cy="1627187"/>
            <a:chOff x="68" y="237"/>
            <a:chExt cx="5444" cy="1025"/>
          </a:xfrm>
        </p:grpSpPr>
        <p:sp>
          <p:nvSpPr>
            <p:cNvPr id="12290" name="文本框 224259"/>
            <p:cNvSpPr txBox="1"/>
            <p:nvPr/>
          </p:nvSpPr>
          <p:spPr>
            <a:xfrm>
              <a:off x="68" y="237"/>
              <a:ext cx="5444" cy="10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：质量为    的小球，以速率   向左运动，与竖直墙壁碰撞后，仍以速率   沿相反方向返回，如图所示，求小球受到的冲量？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2291" name="对象 224260"/>
            <p:cNvGraphicFramePr/>
            <p:nvPr/>
          </p:nvGraphicFramePr>
          <p:xfrm>
            <a:off x="1361" y="306"/>
            <a:ext cx="311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1" imgW="165100" imgH="139700" progId="Equation.DSMT4">
                    <p:embed/>
                  </p:oleObj>
                </mc:Choice>
                <mc:Fallback>
                  <p:oleObj name="" r:id="rId1" imgW="165100" imgH="139700" progId="Equation.DSMT4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61" y="306"/>
                          <a:ext cx="311" cy="2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" name="对象 224261"/>
            <p:cNvGraphicFramePr/>
            <p:nvPr/>
          </p:nvGraphicFramePr>
          <p:xfrm>
            <a:off x="3130" y="335"/>
            <a:ext cx="245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3" imgW="114300" imgH="139700" progId="Equation.DSMT4">
                    <p:embed/>
                  </p:oleObj>
                </mc:Choice>
                <mc:Fallback>
                  <p:oleObj name="" r:id="rId3" imgW="114300" imgH="139700" progId="Equation.DSMT4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30" y="335"/>
                          <a:ext cx="245" cy="2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对象 224262"/>
            <p:cNvGraphicFramePr/>
            <p:nvPr/>
          </p:nvGraphicFramePr>
          <p:xfrm>
            <a:off x="2097" y="619"/>
            <a:ext cx="26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" r:id="rId5" imgW="114300" imgH="139700" progId="Equation.DSMT4">
                    <p:embed/>
                  </p:oleObj>
                </mc:Choice>
                <mc:Fallback>
                  <p:oleObj name="" r:id="rId5" imgW="114300" imgH="139700" progId="Equation.DSMT4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97" y="619"/>
                          <a:ext cx="268" cy="3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4264" name="矩形 224263"/>
          <p:cNvSpPr/>
          <p:nvPr/>
        </p:nvSpPr>
        <p:spPr>
          <a:xfrm>
            <a:off x="350838" y="2192338"/>
            <a:ext cx="5888037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解： 建立一维坐标系， 规定向右为坐标轴的正方向。 则动量增量为：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322" name="对象 108559"/>
          <p:cNvGraphicFramePr/>
          <p:nvPr/>
        </p:nvGraphicFramePr>
        <p:xfrm>
          <a:off x="1254125" y="4978400"/>
          <a:ext cx="16081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7" imgW="532765" imgH="177800" progId="Equation.3">
                  <p:embed/>
                </p:oleObj>
              </mc:Choice>
              <mc:Fallback>
                <p:oleObj name="" r:id="rId7" imgW="532765" imgH="1778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4125" y="4978400"/>
                        <a:ext cx="1608138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200" y="3449638"/>
            <a:ext cx="695325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0438" y="1778000"/>
            <a:ext cx="2576512" cy="27257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8562" name="对象 108561"/>
          <p:cNvGraphicFramePr/>
          <p:nvPr/>
        </p:nvGraphicFramePr>
        <p:xfrm>
          <a:off x="1054100" y="3843338"/>
          <a:ext cx="44815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1" imgW="1587500" imgH="203200" progId="Equation.3">
                  <p:embed/>
                </p:oleObj>
              </mc:Choice>
              <mc:Fallback>
                <p:oleObj name="" r:id="rId11" imgW="1587500" imgH="2032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4100" y="3843338"/>
                        <a:ext cx="4481513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710" y="988695"/>
            <a:ext cx="7181215" cy="5608955"/>
          </a:xfrm>
          <a:prstGeom prst="rect">
            <a:avLst/>
          </a:prstGeom>
        </p:spPr>
      </p:pic>
      <p:sp>
        <p:nvSpPr>
          <p:cNvPr id="25601" name="标题 109569"/>
          <p:cNvSpPr>
            <a:spLocks noGrp="1"/>
          </p:cNvSpPr>
          <p:nvPr/>
        </p:nvSpPr>
        <p:spPr>
          <a:xfrm>
            <a:off x="295593" y="-95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</a:rPr>
              <a:t>求理想气体的压强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</a:rPr>
            </a:fld>
            <a:endParaRPr lang="en-US" altLang="zh-CN" sz="1400" b="0" dirty="0">
              <a:latin typeface="Arial" panose="020B0604020202020204" pitchFamily="34" charset="0"/>
            </a:endParaRPr>
          </a:p>
        </p:txBody>
      </p:sp>
      <p:sp>
        <p:nvSpPr>
          <p:cNvPr id="141316" name="Text Box 4"/>
          <p:cNvSpPr txBox="1"/>
          <p:nvPr/>
        </p:nvSpPr>
        <p:spPr>
          <a:xfrm>
            <a:off x="152400" y="139700"/>
            <a:ext cx="394589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理想气体的压强公式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1387" name="Rectangle 75"/>
          <p:cNvSpPr/>
          <p:nvPr/>
        </p:nvSpPr>
        <p:spPr>
          <a:xfrm>
            <a:off x="476250" y="728663"/>
            <a:ext cx="7875588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设平衡态下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已知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。  </a:t>
            </a:r>
            <a:endParaRPr lang="zh-CN" altLang="en-US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1390" name="Group 78"/>
          <p:cNvGrpSpPr/>
          <p:nvPr/>
        </p:nvGrpSpPr>
        <p:grpSpPr>
          <a:xfrm>
            <a:off x="1308100" y="1349693"/>
            <a:ext cx="6146032" cy="855662"/>
            <a:chOff x="1272" y="2364"/>
            <a:chExt cx="4013" cy="638"/>
          </a:xfrm>
        </p:grpSpPr>
        <p:graphicFrame>
          <p:nvGraphicFramePr>
            <p:cNvPr id="24581" name="Object 79"/>
            <p:cNvGraphicFramePr>
              <a:graphicFrameLocks noChangeAspect="1"/>
            </p:cNvGraphicFramePr>
            <p:nvPr/>
          </p:nvGraphicFramePr>
          <p:xfrm>
            <a:off x="1272" y="2364"/>
            <a:ext cx="720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1" imgW="457200" imgH="406400" progId="Equation.3">
                    <p:embed/>
                  </p:oleObj>
                </mc:Choice>
                <mc:Fallback>
                  <p:oleObj name="" r:id="rId1" imgW="457200" imgH="4064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72" y="2364"/>
                          <a:ext cx="720" cy="6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2" name="Rectangle 80"/>
            <p:cNvSpPr/>
            <p:nvPr/>
          </p:nvSpPr>
          <p:spPr>
            <a:xfrm>
              <a:off x="2033" y="2522"/>
              <a:ext cx="3252" cy="38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分子数密度（足够大）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1405" name="Text Box 93"/>
          <p:cNvSpPr txBox="1"/>
          <p:nvPr/>
        </p:nvSpPr>
        <p:spPr>
          <a:xfrm>
            <a:off x="341313" y="2394109"/>
            <a:ext cx="8415337" cy="52197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平衡态下器壁各处压强相同，选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面求其所受压强。</a:t>
            </a:r>
            <a:endParaRPr lang="zh-CN" altLang="en-US" b="0" i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1406" name="Group 94"/>
          <p:cNvGrpSpPr/>
          <p:nvPr/>
        </p:nvGrpSpPr>
        <p:grpSpPr>
          <a:xfrm>
            <a:off x="2907030" y="2889885"/>
            <a:ext cx="3834765" cy="2880560"/>
            <a:chOff x="924" y="2132"/>
            <a:chExt cx="1840" cy="1718"/>
          </a:xfrm>
        </p:grpSpPr>
        <p:grpSp>
          <p:nvGrpSpPr>
            <p:cNvPr id="24585" name="Group 95"/>
            <p:cNvGrpSpPr/>
            <p:nvPr/>
          </p:nvGrpSpPr>
          <p:grpSpPr>
            <a:xfrm>
              <a:off x="924" y="2132"/>
              <a:ext cx="1701" cy="1587"/>
              <a:chOff x="924" y="2132"/>
              <a:chExt cx="1701" cy="1587"/>
            </a:xfrm>
          </p:grpSpPr>
          <p:sp>
            <p:nvSpPr>
              <p:cNvPr id="24586" name="AutoShape 96"/>
              <p:cNvSpPr/>
              <p:nvPr/>
            </p:nvSpPr>
            <p:spPr>
              <a:xfrm>
                <a:off x="1066" y="2387"/>
                <a:ext cx="1296" cy="1190"/>
              </a:xfrm>
              <a:prstGeom prst="cube">
                <a:avLst>
                  <a:gd name="adj" fmla="val 29917"/>
                </a:avLst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587" name="Line 97"/>
              <p:cNvSpPr/>
              <p:nvPr/>
            </p:nvSpPr>
            <p:spPr>
              <a:xfrm>
                <a:off x="1435" y="3209"/>
                <a:ext cx="93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8" name="Line 98"/>
              <p:cNvSpPr/>
              <p:nvPr/>
            </p:nvSpPr>
            <p:spPr>
              <a:xfrm flipV="1">
                <a:off x="1434" y="2387"/>
                <a:ext cx="0" cy="82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89" name="Line 99"/>
              <p:cNvSpPr/>
              <p:nvPr/>
            </p:nvSpPr>
            <p:spPr>
              <a:xfrm flipH="1">
                <a:off x="1066" y="3209"/>
                <a:ext cx="368" cy="36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90" name="Line 100"/>
              <p:cNvSpPr/>
              <p:nvPr/>
            </p:nvSpPr>
            <p:spPr>
              <a:xfrm>
                <a:off x="2370" y="3209"/>
                <a:ext cx="2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591" name="Line 101"/>
              <p:cNvSpPr/>
              <p:nvPr/>
            </p:nvSpPr>
            <p:spPr>
              <a:xfrm flipH="1">
                <a:off x="924" y="3577"/>
                <a:ext cx="142" cy="1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592" name="Line 102"/>
              <p:cNvSpPr/>
              <p:nvPr/>
            </p:nvSpPr>
            <p:spPr>
              <a:xfrm flipV="1">
                <a:off x="1434" y="2132"/>
                <a:ext cx="0" cy="25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593" name="Line 103"/>
              <p:cNvSpPr/>
              <p:nvPr/>
            </p:nvSpPr>
            <p:spPr>
              <a:xfrm>
                <a:off x="2001" y="3577"/>
                <a:ext cx="31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94" name="Line 104"/>
              <p:cNvSpPr/>
              <p:nvPr/>
            </p:nvSpPr>
            <p:spPr>
              <a:xfrm>
                <a:off x="2370" y="2273"/>
                <a:ext cx="0" cy="11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95" name="Line 105"/>
              <p:cNvSpPr/>
              <p:nvPr/>
            </p:nvSpPr>
            <p:spPr>
              <a:xfrm>
                <a:off x="2370" y="2387"/>
                <a:ext cx="17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596" name="Line 106"/>
              <p:cNvSpPr/>
              <p:nvPr/>
            </p:nvSpPr>
            <p:spPr>
              <a:xfrm flipH="1">
                <a:off x="2171" y="3209"/>
                <a:ext cx="307" cy="36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24597" name="Line 107"/>
              <p:cNvSpPr/>
              <p:nvPr/>
            </p:nvSpPr>
            <p:spPr>
              <a:xfrm>
                <a:off x="2540" y="2387"/>
                <a:ext cx="0" cy="82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24598" name="Line 108"/>
              <p:cNvSpPr/>
              <p:nvPr/>
            </p:nvSpPr>
            <p:spPr>
              <a:xfrm flipH="1">
                <a:off x="1434" y="2273"/>
                <a:ext cx="9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sp>
          <p:sp>
            <p:nvSpPr>
              <p:cNvPr id="24599" name="Line 109"/>
              <p:cNvSpPr/>
              <p:nvPr/>
            </p:nvSpPr>
            <p:spPr>
              <a:xfrm>
                <a:off x="1604" y="3322"/>
                <a:ext cx="369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00" name="Line 110"/>
              <p:cNvSpPr/>
              <p:nvPr/>
            </p:nvSpPr>
            <p:spPr>
              <a:xfrm flipH="1">
                <a:off x="1463" y="3322"/>
                <a:ext cx="141" cy="1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01" name="Line 111"/>
              <p:cNvSpPr/>
              <p:nvPr/>
            </p:nvSpPr>
            <p:spPr>
              <a:xfrm flipV="1">
                <a:off x="1604" y="3039"/>
                <a:ext cx="0" cy="283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02" name="Line 112"/>
              <p:cNvSpPr/>
              <p:nvPr/>
            </p:nvSpPr>
            <p:spPr>
              <a:xfrm flipV="1">
                <a:off x="1604" y="3096"/>
                <a:ext cx="227" cy="226"/>
              </a:xfrm>
              <a:prstGeom prst="line">
                <a:avLst/>
              </a:prstGeom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4603" name="Line 113"/>
              <p:cNvSpPr/>
              <p:nvPr/>
            </p:nvSpPr>
            <p:spPr>
              <a:xfrm flipH="1">
                <a:off x="1832" y="3322"/>
                <a:ext cx="141" cy="14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4" name="Line 114"/>
              <p:cNvSpPr/>
              <p:nvPr/>
            </p:nvSpPr>
            <p:spPr>
              <a:xfrm>
                <a:off x="1491" y="3464"/>
                <a:ext cx="34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605" name="Line 115"/>
              <p:cNvSpPr/>
              <p:nvPr/>
            </p:nvSpPr>
            <p:spPr>
              <a:xfrm flipV="1">
                <a:off x="1831" y="3096"/>
                <a:ext cx="0" cy="36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4606" name="Text Box 116"/>
            <p:cNvSpPr txBox="1"/>
            <p:nvPr/>
          </p:nvSpPr>
          <p:spPr>
            <a:xfrm>
              <a:off x="1270" y="3300"/>
              <a:ext cx="277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iz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607" name="Text Box 117"/>
            <p:cNvSpPr txBox="1"/>
            <p:nvPr/>
          </p:nvSpPr>
          <p:spPr>
            <a:xfrm>
              <a:off x="952" y="3612"/>
              <a:ext cx="178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8" name="Text Box 118"/>
            <p:cNvSpPr txBox="1"/>
            <p:nvPr/>
          </p:nvSpPr>
          <p:spPr>
            <a:xfrm>
              <a:off x="2568" y="3067"/>
              <a:ext cx="196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9" name="Text Box 119"/>
            <p:cNvSpPr txBox="1"/>
            <p:nvPr/>
          </p:nvSpPr>
          <p:spPr>
            <a:xfrm>
              <a:off x="1236" y="2166"/>
              <a:ext cx="187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0" name="Text Box 120"/>
            <p:cNvSpPr txBox="1"/>
            <p:nvPr/>
          </p:nvSpPr>
          <p:spPr>
            <a:xfrm>
              <a:off x="1267" y="3044"/>
              <a:ext cx="196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1" name="Text Box 121"/>
            <p:cNvSpPr txBox="1"/>
            <p:nvPr/>
          </p:nvSpPr>
          <p:spPr>
            <a:xfrm>
              <a:off x="1902" y="3130"/>
              <a:ext cx="289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ix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612" name="Text Box 122"/>
            <p:cNvSpPr txBox="1"/>
            <p:nvPr/>
          </p:nvSpPr>
          <p:spPr>
            <a:xfrm>
              <a:off x="1491" y="2812"/>
              <a:ext cx="283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iy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4613" name="Text Box 123"/>
            <p:cNvSpPr txBox="1"/>
            <p:nvPr/>
          </p:nvSpPr>
          <p:spPr>
            <a:xfrm>
              <a:off x="2115" y="2557"/>
              <a:ext cx="284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4" name="Text Box 124"/>
            <p:cNvSpPr txBox="1"/>
            <p:nvPr/>
          </p:nvSpPr>
          <p:spPr>
            <a:xfrm>
              <a:off x="1179" y="2500"/>
              <a:ext cx="284" cy="2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5" name="Text Box 125"/>
            <p:cNvSpPr txBox="1"/>
            <p:nvPr/>
          </p:nvSpPr>
          <p:spPr>
            <a:xfrm>
              <a:off x="2313" y="3266"/>
              <a:ext cx="212" cy="2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6" name="Text Box 126"/>
            <p:cNvSpPr txBox="1"/>
            <p:nvPr/>
          </p:nvSpPr>
          <p:spPr>
            <a:xfrm>
              <a:off x="2455" y="2620"/>
              <a:ext cx="212" cy="2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7" name="Text Box 127"/>
            <p:cNvSpPr txBox="1"/>
            <p:nvPr/>
          </p:nvSpPr>
          <p:spPr>
            <a:xfrm>
              <a:off x="1859" y="2132"/>
              <a:ext cx="212" cy="2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618" name="Object 128"/>
            <p:cNvGraphicFramePr>
              <a:graphicFrameLocks noChangeAspect="1"/>
            </p:cNvGraphicFramePr>
            <p:nvPr/>
          </p:nvGraphicFramePr>
          <p:xfrm>
            <a:off x="1803" y="2925"/>
            <a:ext cx="151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3" imgW="152400" imgH="228600" progId="Equation.3">
                    <p:embed/>
                  </p:oleObj>
                </mc:Choice>
                <mc:Fallback>
                  <p:oleObj name="" r:id="rId3" imgW="152400" imgH="2286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03" y="2925"/>
                          <a:ext cx="151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1461" name="Group 149"/>
          <p:cNvGrpSpPr/>
          <p:nvPr/>
        </p:nvGrpSpPr>
        <p:grpSpPr>
          <a:xfrm>
            <a:off x="431800" y="5903913"/>
            <a:ext cx="7021513" cy="630237"/>
            <a:chOff x="215" y="487"/>
            <a:chExt cx="5018" cy="397"/>
          </a:xfrm>
        </p:grpSpPr>
        <p:sp>
          <p:nvSpPr>
            <p:cNvPr id="24620" name="Text Box 150"/>
            <p:cNvSpPr txBox="1"/>
            <p:nvPr/>
          </p:nvSpPr>
          <p:spPr>
            <a:xfrm>
              <a:off x="215" y="487"/>
              <a:ext cx="5018" cy="3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110000"/>
                </a:lnSpc>
              </a:pPr>
              <a:r>
                <a: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1.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一个速度为    的分子碰撞</a:t>
              </a:r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621" name="Object 151"/>
            <p:cNvGraphicFramePr>
              <a:graphicFrameLocks noChangeAspect="1"/>
            </p:cNvGraphicFramePr>
            <p:nvPr/>
          </p:nvGraphicFramePr>
          <p:xfrm>
            <a:off x="1774" y="544"/>
            <a:ext cx="246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5" imgW="203200" imgH="292100" progId="Equation.3">
                    <p:embed/>
                  </p:oleObj>
                </mc:Choice>
                <mc:Fallback>
                  <p:oleObj name="" r:id="rId5" imgW="203200" imgH="2921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74" y="544"/>
                          <a:ext cx="246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</a:rPr>
            </a:fld>
            <a:endParaRPr lang="en-US" altLang="zh-CN" sz="1400" b="0" dirty="0">
              <a:latin typeface="Arial" panose="020B0604020202020204" pitchFamily="34" charset="0"/>
            </a:endParaRPr>
          </a:p>
        </p:txBody>
      </p:sp>
      <p:grpSp>
        <p:nvGrpSpPr>
          <p:cNvPr id="142375" name="Group 39"/>
          <p:cNvGrpSpPr/>
          <p:nvPr/>
        </p:nvGrpSpPr>
        <p:grpSpPr>
          <a:xfrm>
            <a:off x="6237288" y="233363"/>
            <a:ext cx="2468562" cy="2239962"/>
            <a:chOff x="3419" y="2308"/>
            <a:chExt cx="1555" cy="1411"/>
          </a:xfrm>
        </p:grpSpPr>
        <p:sp>
          <p:nvSpPr>
            <p:cNvPr id="25603" name="Line 40"/>
            <p:cNvSpPr/>
            <p:nvPr/>
          </p:nvSpPr>
          <p:spPr>
            <a:xfrm>
              <a:off x="3645" y="3436"/>
              <a:ext cx="127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4" name="Rectangle 41"/>
            <p:cNvSpPr/>
            <p:nvPr/>
          </p:nvSpPr>
          <p:spPr>
            <a:xfrm>
              <a:off x="3645" y="2614"/>
              <a:ext cx="964" cy="822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5" name="Line 42"/>
            <p:cNvSpPr/>
            <p:nvPr/>
          </p:nvSpPr>
          <p:spPr>
            <a:xfrm flipV="1">
              <a:off x="3645" y="2443"/>
              <a:ext cx="0" cy="9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6" name="Line 43"/>
            <p:cNvSpPr/>
            <p:nvPr/>
          </p:nvSpPr>
          <p:spPr>
            <a:xfrm>
              <a:off x="4297" y="2897"/>
              <a:ext cx="312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7" name="Line 44"/>
            <p:cNvSpPr/>
            <p:nvPr/>
          </p:nvSpPr>
          <p:spPr>
            <a:xfrm flipH="1">
              <a:off x="4297" y="3010"/>
              <a:ext cx="312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5608" name="Text Box 45"/>
            <p:cNvSpPr txBox="1"/>
            <p:nvPr/>
          </p:nvSpPr>
          <p:spPr>
            <a:xfrm>
              <a:off x="3419" y="3329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09" name="Line 46"/>
            <p:cNvSpPr/>
            <p:nvPr/>
          </p:nvSpPr>
          <p:spPr>
            <a:xfrm>
              <a:off x="4609" y="3436"/>
              <a:ext cx="0" cy="1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0" name="Line 47"/>
            <p:cNvSpPr/>
            <p:nvPr/>
          </p:nvSpPr>
          <p:spPr>
            <a:xfrm>
              <a:off x="3645" y="3436"/>
              <a:ext cx="0" cy="1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11" name="Line 48"/>
            <p:cNvSpPr/>
            <p:nvPr/>
          </p:nvSpPr>
          <p:spPr>
            <a:xfrm>
              <a:off x="3645" y="3549"/>
              <a:ext cx="96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5612" name="Text Box 49"/>
            <p:cNvSpPr txBox="1"/>
            <p:nvPr/>
          </p:nvSpPr>
          <p:spPr>
            <a:xfrm>
              <a:off x="3419" y="2925"/>
              <a:ext cx="27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3" name="Text Box 50"/>
            <p:cNvSpPr txBox="1"/>
            <p:nvPr/>
          </p:nvSpPr>
          <p:spPr>
            <a:xfrm>
              <a:off x="4609" y="2875"/>
              <a:ext cx="27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4" name="Text Box 51"/>
            <p:cNvSpPr txBox="1"/>
            <p:nvPr/>
          </p:nvSpPr>
          <p:spPr>
            <a:xfrm>
              <a:off x="4778" y="3394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5" name="Text Box 52"/>
            <p:cNvSpPr txBox="1"/>
            <p:nvPr/>
          </p:nvSpPr>
          <p:spPr>
            <a:xfrm>
              <a:off x="3617" y="2308"/>
              <a:ext cx="18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6" name="Text Box 53"/>
            <p:cNvSpPr txBox="1"/>
            <p:nvPr/>
          </p:nvSpPr>
          <p:spPr>
            <a:xfrm>
              <a:off x="4042" y="2620"/>
              <a:ext cx="41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ix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17" name="Text Box 54"/>
            <p:cNvSpPr txBox="1"/>
            <p:nvPr/>
          </p:nvSpPr>
          <p:spPr>
            <a:xfrm>
              <a:off x="4099" y="3045"/>
              <a:ext cx="4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-m</a:t>
              </a:r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r>
                <a:rPr lang="en-US" altLang="zh-CN" sz="2000" i="1" baseline="-250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ix</a:t>
              </a:r>
              <a:endPara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5618" name="Text Box 55"/>
            <p:cNvSpPr txBox="1"/>
            <p:nvPr/>
          </p:nvSpPr>
          <p:spPr>
            <a:xfrm>
              <a:off x="4042" y="3469"/>
              <a:ext cx="212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2405" name="Text Box 69"/>
          <p:cNvSpPr txBox="1"/>
          <p:nvPr/>
        </p:nvSpPr>
        <p:spPr>
          <a:xfrm>
            <a:off x="250825" y="81915"/>
            <a:ext cx="5986145" cy="7004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分子碰撞</a:t>
            </a:r>
            <a:r>
              <a:rPr lang="en-US" altLang="zh-CN" i="1" dirty="0">
                <a:sym typeface="+mn-ea"/>
              </a:rPr>
              <a:t>A</a:t>
            </a:r>
            <a:r>
              <a:rPr lang="en-US" altLang="zh-CN" baseline="-25000" dirty="0">
                <a:sym typeface="+mn-ea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</a:t>
            </a:r>
            <a:r>
              <a:rPr lang="zh-CN" alt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受的冲量为 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406" name="Object 70"/>
          <p:cNvGraphicFramePr>
            <a:graphicFrameLocks noChangeAspect="1"/>
          </p:cNvGraphicFramePr>
          <p:nvPr/>
        </p:nvGraphicFramePr>
        <p:xfrm>
          <a:off x="1466850" y="728663"/>
          <a:ext cx="37322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625600" imgH="228600" progId="Equation.3">
                  <p:embed/>
                </p:oleObj>
              </mc:Choice>
              <mc:Fallback>
                <p:oleObj name="" r:id="rId1" imgW="1625600" imgH="228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6850" y="728663"/>
                        <a:ext cx="3732213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07" name="Text Box 71"/>
          <p:cNvSpPr txBox="1"/>
          <p:nvPr/>
        </p:nvSpPr>
        <p:spPr>
          <a:xfrm>
            <a:off x="1276350" y="1314450"/>
            <a:ext cx="4635500" cy="561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器壁受的冲量为：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ix</a:t>
            </a:r>
            <a:endParaRPr lang="en-US" altLang="zh-CN" i="1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2408" name="Text Box 72"/>
          <p:cNvSpPr txBox="1"/>
          <p:nvPr/>
        </p:nvSpPr>
        <p:spPr>
          <a:xfrm>
            <a:off x="298450" y="2033588"/>
            <a:ext cx="55626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分子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单位时间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碰撞的次数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409" name="Object 73"/>
          <p:cNvGraphicFramePr>
            <a:graphicFrameLocks noChangeAspect="1"/>
          </p:cNvGraphicFramePr>
          <p:nvPr/>
        </p:nvGraphicFramePr>
        <p:xfrm>
          <a:off x="3603625" y="2508250"/>
          <a:ext cx="758825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41300" imgH="431800" progId="Equation.3">
                  <p:embed/>
                </p:oleObj>
              </mc:Choice>
              <mc:Fallback>
                <p:oleObj name="" r:id="rId3" imgW="241300" imgH="4318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3625" y="2508250"/>
                        <a:ext cx="758825" cy="909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10" name="Text Box 74"/>
          <p:cNvSpPr txBox="1"/>
          <p:nvPr/>
        </p:nvSpPr>
        <p:spPr>
          <a:xfrm>
            <a:off x="342900" y="3519488"/>
            <a:ext cx="6346825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分子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单位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时间内对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面的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总冲量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411" name="Object 75"/>
          <p:cNvGraphicFramePr>
            <a:graphicFrameLocks noChangeAspect="1"/>
          </p:cNvGraphicFramePr>
          <p:nvPr/>
        </p:nvGraphicFramePr>
        <p:xfrm>
          <a:off x="2660650" y="4049713"/>
          <a:ext cx="1928813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914400" imgH="457200" progId="Equation.3">
                  <p:embed/>
                </p:oleObj>
              </mc:Choice>
              <mc:Fallback>
                <p:oleObj name="" r:id="rId5" imgW="914400" imgH="4572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650" y="4049713"/>
                        <a:ext cx="1928813" cy="1052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12" name="Text Box 76"/>
          <p:cNvSpPr txBox="1"/>
          <p:nvPr/>
        </p:nvSpPr>
        <p:spPr>
          <a:xfrm>
            <a:off x="250825" y="5094288"/>
            <a:ext cx="6391275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所有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个分子在对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作用力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2413" name="Object 77"/>
          <p:cNvGraphicFramePr>
            <a:graphicFrameLocks noChangeAspect="1"/>
          </p:cNvGraphicFramePr>
          <p:nvPr/>
        </p:nvGraphicFramePr>
        <p:xfrm>
          <a:off x="2092325" y="5657850"/>
          <a:ext cx="32702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1473200" imgH="457200" progId="Equation.3">
                  <p:embed/>
                </p:oleObj>
              </mc:Choice>
              <mc:Fallback>
                <p:oleObj name="" r:id="rId7" imgW="1473200" imgH="4572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2325" y="5657850"/>
                        <a:ext cx="3270250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5"/>
          <p:cNvGraphicFramePr>
            <a:graphicFrameLocks noChangeAspect="1"/>
          </p:cNvGraphicFramePr>
          <p:nvPr/>
        </p:nvGraphicFramePr>
        <p:xfrm>
          <a:off x="4633913" y="4313238"/>
          <a:ext cx="6699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316865" imgH="228600" progId="Equation.3">
                  <p:embed/>
                </p:oleObj>
              </mc:Choice>
              <mc:Fallback>
                <p:oleObj name="" r:id="rId9" imgW="316865" imgH="2286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33913" y="4313238"/>
                        <a:ext cx="669925" cy="525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</a:rPr>
            </a:fld>
            <a:endParaRPr lang="en-US" altLang="zh-CN" sz="1400" b="0" dirty="0">
              <a:latin typeface="Arial" panose="020B0604020202020204" pitchFamily="34" charset="0"/>
            </a:endParaRPr>
          </a:p>
        </p:txBody>
      </p:sp>
      <p:sp>
        <p:nvSpPr>
          <p:cNvPr id="143373" name="Text Box 13"/>
          <p:cNvSpPr txBox="1"/>
          <p:nvPr/>
        </p:nvSpPr>
        <p:spPr>
          <a:xfrm>
            <a:off x="234950" y="109538"/>
            <a:ext cx="14478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压强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3374" name="Object 14"/>
          <p:cNvGraphicFramePr>
            <a:graphicFrameLocks noChangeAspect="1"/>
          </p:cNvGraphicFramePr>
          <p:nvPr/>
        </p:nvGraphicFramePr>
        <p:xfrm>
          <a:off x="2131378" y="365125"/>
          <a:ext cx="107759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520700" imgH="431800" progId="Equation.3">
                  <p:embed/>
                </p:oleObj>
              </mc:Choice>
              <mc:Fallback>
                <p:oleObj name="" r:id="rId1" imgW="520700" imgH="4318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1378" y="365125"/>
                        <a:ext cx="1077595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5" name="Object 15"/>
          <p:cNvGraphicFramePr>
            <a:graphicFrameLocks noChangeAspect="1"/>
          </p:cNvGraphicFramePr>
          <p:nvPr/>
        </p:nvGraphicFramePr>
        <p:xfrm>
          <a:off x="3506788" y="1393825"/>
          <a:ext cx="10906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965200" imgH="800100" progId="Equation.3">
                  <p:embed/>
                </p:oleObj>
              </mc:Choice>
              <mc:Fallback>
                <p:oleObj name="" r:id="rId3" imgW="965200" imgH="8001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6788" y="1393825"/>
                        <a:ext cx="1090612" cy="814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6" name="Object 16"/>
          <p:cNvGraphicFramePr>
            <a:graphicFrameLocks noChangeAspect="1"/>
          </p:cNvGraphicFramePr>
          <p:nvPr/>
        </p:nvGraphicFramePr>
        <p:xfrm>
          <a:off x="2105025" y="1527175"/>
          <a:ext cx="87947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787400" imgH="558800" progId="Equation.3">
                  <p:embed/>
                </p:oleObj>
              </mc:Choice>
              <mc:Fallback>
                <p:oleObj name="" r:id="rId5" imgW="787400" imgH="5588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05025" y="1527175"/>
                        <a:ext cx="879475" cy="681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7" name="Object 17"/>
          <p:cNvGraphicFramePr>
            <a:graphicFrameLocks noChangeAspect="1"/>
          </p:cNvGraphicFramePr>
          <p:nvPr/>
        </p:nvGraphicFramePr>
        <p:xfrm>
          <a:off x="2105343" y="2362994"/>
          <a:ext cx="181864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7" imgW="876300" imgH="266700" progId="Equation.3">
                  <p:embed/>
                </p:oleObj>
              </mc:Choice>
              <mc:Fallback>
                <p:oleObj name="" r:id="rId7" imgW="876300" imgH="2667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5343" y="2362994"/>
                        <a:ext cx="1818640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9" name="Object 19"/>
          <p:cNvGraphicFramePr>
            <a:graphicFrameLocks noChangeAspect="1"/>
          </p:cNvGraphicFramePr>
          <p:nvPr/>
        </p:nvGraphicFramePr>
        <p:xfrm>
          <a:off x="2189480" y="3343275"/>
          <a:ext cx="193484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9" imgW="1651000" imgH="508000" progId="Equation.3">
                  <p:embed/>
                </p:oleObj>
              </mc:Choice>
              <mc:Fallback>
                <p:oleObj name="" r:id="rId9" imgW="1651000" imgH="5080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89480" y="3343275"/>
                        <a:ext cx="1934845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80" name="Object 20"/>
          <p:cNvGraphicFramePr>
            <a:graphicFrameLocks noChangeAspect="1"/>
          </p:cNvGraphicFramePr>
          <p:nvPr/>
        </p:nvGraphicFramePr>
        <p:xfrm>
          <a:off x="2272666" y="4056698"/>
          <a:ext cx="2550795" cy="73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1" imgW="1244600" imgH="393700" progId="Equation.3">
                  <p:embed/>
                </p:oleObj>
              </mc:Choice>
              <mc:Fallback>
                <p:oleObj name="" r:id="rId11" imgW="1244600" imgH="3937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2666" y="4056698"/>
                        <a:ext cx="2550795" cy="7353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1" name="Text Box 21"/>
          <p:cNvSpPr txBox="1"/>
          <p:nvPr/>
        </p:nvSpPr>
        <p:spPr>
          <a:xfrm>
            <a:off x="298450" y="3386138"/>
            <a:ext cx="2057400" cy="561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平衡态下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2"/>
          <p:cNvSpPr txBox="1"/>
          <p:nvPr/>
        </p:nvSpPr>
        <p:spPr>
          <a:xfrm>
            <a:off x="300038" y="4914900"/>
            <a:ext cx="4495800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引入：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分子的平均平动动能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25"/>
          <p:cNvGraphicFramePr>
            <a:graphicFrameLocks noChangeAspect="1"/>
          </p:cNvGraphicFramePr>
          <p:nvPr/>
        </p:nvGraphicFramePr>
        <p:xfrm>
          <a:off x="4901883" y="4764088"/>
          <a:ext cx="15287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3" imgW="673100" imgH="393700" progId="Equation.3">
                  <p:embed/>
                </p:oleObj>
              </mc:Choice>
              <mc:Fallback>
                <p:oleObj name="" r:id="rId13" imgW="673100" imgH="3937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01883" y="4764088"/>
                        <a:ext cx="1528762" cy="862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2668905" y="5714048"/>
            <a:ext cx="2428875" cy="909637"/>
            <a:chOff x="3088" y="9172"/>
            <a:chExt cx="3827" cy="1431"/>
          </a:xfrm>
        </p:grpSpPr>
        <p:graphicFrame>
          <p:nvGraphicFramePr>
            <p:cNvPr id="26637" name="Object 26"/>
            <p:cNvGraphicFramePr>
              <a:graphicFrameLocks noChangeAspect="1"/>
            </p:cNvGraphicFramePr>
            <p:nvPr/>
          </p:nvGraphicFramePr>
          <p:xfrm>
            <a:off x="3946" y="9172"/>
            <a:ext cx="2458" cy="1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15" imgW="596900" imgH="393700" progId="Equation.3">
                    <p:embed/>
                  </p:oleObj>
                </mc:Choice>
                <mc:Fallback>
                  <p:oleObj name="" r:id="rId15" imgW="596900" imgH="393700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946" y="9172"/>
                          <a:ext cx="2458" cy="14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8" name="矩形 6"/>
            <p:cNvSpPr/>
            <p:nvPr/>
          </p:nvSpPr>
          <p:spPr>
            <a:xfrm>
              <a:off x="3088" y="9183"/>
              <a:ext cx="3827" cy="1394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3302000" y="365125"/>
          <a:ext cx="16795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7" imgW="812800" imgH="444500" progId="Equation.3">
                  <p:embed/>
                </p:oleObj>
              </mc:Choice>
              <mc:Fallback>
                <p:oleObj name="" r:id="rId17" imgW="812800" imgH="4445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02000" y="365125"/>
                        <a:ext cx="1679575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4991100" y="142875"/>
          <a:ext cx="17430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9" imgW="1528445" imgH="1038860" progId="Equation.KSEE3">
                  <p:embed/>
                </p:oleObj>
              </mc:Choice>
              <mc:Fallback>
                <p:oleObj name="" r:id="rId19" imgW="1528445" imgH="103886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91100" y="142875"/>
                        <a:ext cx="1743075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/>
          <p:nvPr/>
        </p:nvSpPr>
        <p:spPr>
          <a:xfrm>
            <a:off x="920750" y="1525588"/>
            <a:ext cx="631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又</a:t>
            </a:r>
            <a:endParaRPr lang="zh-CN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雨滴砸蚊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1593850"/>
            <a:ext cx="7892415" cy="4143375"/>
          </a:xfrm>
          <a:prstGeom prst="rect">
            <a:avLst/>
          </a:prstGeom>
        </p:spPr>
      </p:pic>
      <p:sp>
        <p:nvSpPr>
          <p:cNvPr id="25601" name="标题 109569"/>
          <p:cNvSpPr>
            <a:spLocks noGrp="1"/>
          </p:cNvSpPr>
          <p:nvPr/>
        </p:nvSpPr>
        <p:spPr>
          <a:xfrm>
            <a:off x="531813" y="7397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solidFill>
                  <a:srgbClr val="C00000"/>
                </a:solidFill>
              </a:rPr>
              <a:t>聪明的蚊子</a:t>
            </a:r>
            <a:endParaRPr lang="zh-CN" altLang="en-US" sz="4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490980"/>
            <a:ext cx="8763635" cy="824230"/>
          </a:xfrm>
          <a:prstGeom prst="rect">
            <a:avLst/>
          </a:prstGeom>
        </p:spPr>
      </p:pic>
      <p:sp>
        <p:nvSpPr>
          <p:cNvPr id="25601" name="标题 109569"/>
          <p:cNvSpPr>
            <a:spLocks noGrp="1"/>
          </p:cNvSpPr>
          <p:nvPr/>
        </p:nvSpPr>
        <p:spPr>
          <a:xfrm>
            <a:off x="531813" y="7397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</a:rPr>
              <a:t>课 堂 练 习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3747135"/>
            <a:ext cx="8949055" cy="1139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矩形 248833"/>
          <p:cNvSpPr/>
          <p:nvPr/>
        </p:nvSpPr>
        <p:spPr>
          <a:xfrm>
            <a:off x="539115" y="1267460"/>
            <a:ext cx="49958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系统由两个质点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35" name="矩形 248834"/>
          <p:cNvSpPr/>
          <p:nvPr/>
        </p:nvSpPr>
        <p:spPr>
          <a:xfrm>
            <a:off x="538798" y="1771650"/>
            <a:ext cx="5272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对质点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分别应用动能定理：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8836" name="对象 248835"/>
          <p:cNvGraphicFramePr/>
          <p:nvPr/>
        </p:nvGraphicFramePr>
        <p:xfrm>
          <a:off x="467360" y="2419350"/>
          <a:ext cx="453707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649730" imgH="304800" progId="Equation.3">
                  <p:embed/>
                </p:oleObj>
              </mc:Choice>
              <mc:Fallback>
                <p:oleObj name="" r:id="rId1" imgW="1649730" imgH="3048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360" y="2419350"/>
                        <a:ext cx="4537075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7" name="对象 248836"/>
          <p:cNvGraphicFramePr/>
          <p:nvPr/>
        </p:nvGraphicFramePr>
        <p:xfrm>
          <a:off x="538798" y="3211513"/>
          <a:ext cx="44640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1700530" imgH="304800" progId="Equation.3">
                  <p:embed/>
                </p:oleObj>
              </mc:Choice>
              <mc:Fallback>
                <p:oleObj name="" r:id="rId3" imgW="1700530" imgH="3048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98" y="3211513"/>
                        <a:ext cx="4464050" cy="793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248837"/>
          <p:cNvGraphicFramePr/>
          <p:nvPr/>
        </p:nvGraphicFramePr>
        <p:xfrm>
          <a:off x="521335" y="4219575"/>
          <a:ext cx="6989763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2564130" imgH="533400" progId="Equation.3">
                  <p:embed/>
                </p:oleObj>
              </mc:Choice>
              <mc:Fallback>
                <p:oleObj name="" r:id="rId5" imgW="2564130" imgH="5334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335" y="4219575"/>
                        <a:ext cx="6989763" cy="1455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9" name="右大括号 248838"/>
          <p:cNvSpPr/>
          <p:nvPr/>
        </p:nvSpPr>
        <p:spPr>
          <a:xfrm>
            <a:off x="5580698" y="2708275"/>
            <a:ext cx="71437" cy="1081088"/>
          </a:xfrm>
          <a:prstGeom prst="rightBrace">
            <a:avLst>
              <a:gd name="adj1" fmla="val 122679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840" name="文本框 248839"/>
          <p:cNvSpPr txBox="1"/>
          <p:nvPr/>
        </p:nvSpPr>
        <p:spPr>
          <a:xfrm>
            <a:off x="5795010" y="2995613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相加，得：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392" name="对象 248840"/>
          <p:cNvGraphicFramePr/>
          <p:nvPr/>
        </p:nvGraphicFramePr>
        <p:xfrm>
          <a:off x="2051050" y="6164580"/>
          <a:ext cx="24479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863600" imgH="228600" progId="Equation.3">
                  <p:embed/>
                </p:oleObj>
              </mc:Choice>
              <mc:Fallback>
                <p:oleObj name="" r:id="rId7" imgW="863600" imgH="2286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050" y="6164580"/>
                        <a:ext cx="2447925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椭圆形标注 248841"/>
          <p:cNvSpPr/>
          <p:nvPr/>
        </p:nvSpPr>
        <p:spPr>
          <a:xfrm>
            <a:off x="287020" y="4003675"/>
            <a:ext cx="3640455" cy="1368425"/>
          </a:xfrm>
          <a:prstGeom prst="wedgeEllipseCallout">
            <a:avLst>
              <a:gd name="adj1" fmla="val 36444"/>
              <a:gd name="adj2" fmla="val 55199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43" name="矩形 248842"/>
          <p:cNvSpPr/>
          <p:nvPr/>
        </p:nvSpPr>
        <p:spPr>
          <a:xfrm>
            <a:off x="3491548" y="5300663"/>
            <a:ext cx="5746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32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5" name="椭圆形标注 248843"/>
          <p:cNvSpPr/>
          <p:nvPr/>
        </p:nvSpPr>
        <p:spPr>
          <a:xfrm>
            <a:off x="3996055" y="3868420"/>
            <a:ext cx="3672205" cy="1432560"/>
          </a:xfrm>
          <a:prstGeom prst="wedgeEllipseCallout">
            <a:avLst>
              <a:gd name="adj1" fmla="val 36963"/>
              <a:gd name="adj2" fmla="val 50157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6" name="矩形 248844"/>
          <p:cNvSpPr/>
          <p:nvPr/>
        </p:nvSpPr>
        <p:spPr>
          <a:xfrm>
            <a:off x="7053898" y="5300663"/>
            <a:ext cx="183832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7" name="右箭头 248845"/>
          <p:cNvSpPr/>
          <p:nvPr/>
        </p:nvSpPr>
        <p:spPr>
          <a:xfrm>
            <a:off x="611188" y="638079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7" name="图片 248846" descr="图片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308" y="907415"/>
            <a:ext cx="34925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49" name="文本框 248848"/>
          <p:cNvSpPr txBox="1"/>
          <p:nvPr/>
        </p:nvSpPr>
        <p:spPr>
          <a:xfrm>
            <a:off x="107950" y="689928"/>
            <a:ext cx="46742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类比：质点系的动能定理</a:t>
            </a:r>
            <a:endParaRPr lang="zh-CN" altLang="en-US" sz="320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6402" name="对象 248837"/>
          <p:cNvGraphicFramePr/>
          <p:nvPr/>
        </p:nvGraphicFramePr>
        <p:xfrm>
          <a:off x="468313" y="5540058"/>
          <a:ext cx="238601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0" imgW="876300" imgH="228600" progId="Equation.3">
                  <p:embed/>
                </p:oleObj>
              </mc:Choice>
              <mc:Fallback>
                <p:oleObj name="" r:id="rId10" imgW="876300" imgH="2286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313" y="5540058"/>
                        <a:ext cx="2386012" cy="623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9" name="矩形 226348"/>
          <p:cNvSpPr/>
          <p:nvPr/>
        </p:nvSpPr>
        <p:spPr>
          <a:xfrm>
            <a:off x="107633" y="50483"/>
            <a:ext cx="88931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3600" b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质点系的动量定理   动量守恒定律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矩形 248833"/>
          <p:cNvSpPr/>
          <p:nvPr/>
        </p:nvSpPr>
        <p:spPr>
          <a:xfrm>
            <a:off x="252095" y="1052195"/>
            <a:ext cx="49958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系统由两个质点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35" name="矩形 248834"/>
          <p:cNvSpPr/>
          <p:nvPr/>
        </p:nvSpPr>
        <p:spPr>
          <a:xfrm>
            <a:off x="323533" y="1699895"/>
            <a:ext cx="5272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对质点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分别应用动能定理：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8836" name="对象 248835"/>
          <p:cNvGraphicFramePr/>
          <p:nvPr/>
        </p:nvGraphicFramePr>
        <p:xfrm>
          <a:off x="494665" y="2380457"/>
          <a:ext cx="4051935" cy="72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473200" imgH="279400" progId="Equation.3">
                  <p:embed/>
                </p:oleObj>
              </mc:Choice>
              <mc:Fallback>
                <p:oleObj name="" r:id="rId1" imgW="1473200" imgH="2794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4665" y="2380457"/>
                        <a:ext cx="4051935" cy="7296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7" name="对象 248836"/>
          <p:cNvGraphicFramePr/>
          <p:nvPr/>
        </p:nvGraphicFramePr>
        <p:xfrm>
          <a:off x="571818" y="3172778"/>
          <a:ext cx="3967480" cy="727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1511300" imgH="279400" progId="Equation.3">
                  <p:embed/>
                </p:oleObj>
              </mc:Choice>
              <mc:Fallback>
                <p:oleObj name="" r:id="rId3" imgW="1511300" imgH="2794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818" y="3172778"/>
                        <a:ext cx="3967480" cy="7277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248837"/>
          <p:cNvGraphicFramePr/>
          <p:nvPr/>
        </p:nvGraphicFramePr>
        <p:xfrm>
          <a:off x="721837" y="4182269"/>
          <a:ext cx="6301740" cy="138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2311400" imgH="508000" progId="Equation.3">
                  <p:embed/>
                </p:oleObj>
              </mc:Choice>
              <mc:Fallback>
                <p:oleObj name="" r:id="rId5" imgW="2311400" imgH="5080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837" y="4182269"/>
                        <a:ext cx="6301740" cy="13868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9" name="右大括号 248838"/>
          <p:cNvSpPr/>
          <p:nvPr/>
        </p:nvSpPr>
        <p:spPr>
          <a:xfrm>
            <a:off x="5365433" y="2636520"/>
            <a:ext cx="71437" cy="1081088"/>
          </a:xfrm>
          <a:prstGeom prst="rightBrace">
            <a:avLst>
              <a:gd name="adj1" fmla="val 122679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840" name="文本框 248839"/>
          <p:cNvSpPr txBox="1"/>
          <p:nvPr/>
        </p:nvSpPr>
        <p:spPr>
          <a:xfrm>
            <a:off x="5579745" y="2923858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相加，得：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5" name="椭圆形标注 248843"/>
          <p:cNvSpPr/>
          <p:nvPr/>
        </p:nvSpPr>
        <p:spPr>
          <a:xfrm>
            <a:off x="3852545" y="3787458"/>
            <a:ext cx="3671888" cy="1584325"/>
          </a:xfrm>
          <a:prstGeom prst="wedgeEllipseCallout">
            <a:avLst>
              <a:gd name="adj1" fmla="val 36963"/>
              <a:gd name="adj2" fmla="val 50157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6" name="矩形 248844"/>
          <p:cNvSpPr/>
          <p:nvPr/>
        </p:nvSpPr>
        <p:spPr>
          <a:xfrm>
            <a:off x="6838633" y="5228908"/>
            <a:ext cx="18383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7" name="右箭头 248845"/>
          <p:cNvSpPr/>
          <p:nvPr/>
        </p:nvSpPr>
        <p:spPr>
          <a:xfrm>
            <a:off x="323533" y="576103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7" name="图片 248846" descr="图片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308" y="620395"/>
            <a:ext cx="34925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49" name="文本框 248848"/>
          <p:cNvSpPr txBox="1"/>
          <p:nvPr/>
        </p:nvSpPr>
        <p:spPr>
          <a:xfrm>
            <a:off x="36195" y="402908"/>
            <a:ext cx="426593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一、质点系的动量定理</a:t>
            </a:r>
            <a:endParaRPr lang="zh-CN" altLang="en-US" sz="320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6402" name="对象 248837"/>
          <p:cNvGraphicFramePr/>
          <p:nvPr/>
        </p:nvGraphicFramePr>
        <p:xfrm>
          <a:off x="7708742" y="4231164"/>
          <a:ext cx="968375" cy="55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8" imgW="355600" imgH="203200" progId="Equation.3">
                  <p:embed/>
                </p:oleObj>
              </mc:Choice>
              <mc:Fallback>
                <p:oleObj name="" r:id="rId8" imgW="355600" imgH="2032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08742" y="4231164"/>
                        <a:ext cx="968375" cy="554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248837"/>
          <p:cNvGraphicFramePr/>
          <p:nvPr/>
        </p:nvGraphicFramePr>
        <p:xfrm>
          <a:off x="1626077" y="5569109"/>
          <a:ext cx="266700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0" imgW="977900" imgH="279400" progId="Equation.3">
                  <p:embed/>
                </p:oleObj>
              </mc:Choice>
              <mc:Fallback>
                <p:oleObj name="" r:id="rId10" imgW="977900" imgH="2794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26077" y="5569109"/>
                        <a:ext cx="2667000" cy="763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883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  <p:bldP spid="248835" grpId="0" build="p"/>
      <p:bldP spid="248840" grpId="0"/>
      <p:bldP spid="16395" grpId="0" bldLvl="0" animBg="1"/>
      <p:bldP spid="16396" grpId="0"/>
      <p:bldP spid="2488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274433"/>
          <p:cNvSpPr/>
          <p:nvPr/>
        </p:nvSpPr>
        <p:spPr>
          <a:xfrm>
            <a:off x="1781175" y="549275"/>
            <a:ext cx="4635500" cy="762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4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4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章  动量</a:t>
            </a:r>
            <a:endParaRPr lang="zh-CN" altLang="en-US" sz="4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" name="矩形 274434"/>
          <p:cNvSpPr/>
          <p:nvPr/>
        </p:nvSpPr>
        <p:spPr>
          <a:xfrm>
            <a:off x="755650" y="1916113"/>
            <a:ext cx="7740650" cy="28940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5000"/>
              </a:lnSpc>
            </a:pP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 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动量  冲量 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动量定理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" action="ppaction://hlinksldjump"/>
              </a:rPr>
              <a:t> 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质点系的动量定理 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动量守恒定律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hlinkClick r:id="" action="ppaction://hlinksldjump"/>
            </a:endParaRPr>
          </a:p>
          <a:p>
            <a:pPr>
              <a:lnSpc>
                <a:spcPct val="115000"/>
              </a:lnSpc>
            </a:pP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4.3   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质心运动定理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文本框 226305"/>
          <p:cNvSpPr txBox="1"/>
          <p:nvPr/>
        </p:nvSpPr>
        <p:spPr>
          <a:xfrm>
            <a:off x="71755" y="364490"/>
            <a:ext cx="6210300" cy="5835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defTabSz="914400" eaLnBrk="0" hangingPunct="0">
              <a:buClr>
                <a:srgbClr val="000000"/>
              </a:buClr>
              <a:buSzTx/>
              <a:defRPr/>
            </a:pPr>
            <a:r>
              <a:rPr kumimoji="0" lang="zh-CN" altLang="en-US" sz="3200" kern="1200" cap="none" spc="0" normalizeH="0" baseline="0" noProof="1">
                <a:solidFill>
                  <a:srgbClr val="A5002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cs typeface="+mn-ea"/>
              </a:rPr>
              <a:t>多个质点的质点系一般推导：</a:t>
            </a:r>
            <a:endParaRPr kumimoji="0" lang="zh-CN" altLang="en-US" sz="3200" kern="1200" cap="none" spc="0" normalizeH="0" baseline="0" noProof="1">
              <a:solidFill>
                <a:srgbClr val="A50021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cs typeface="+mn-ea"/>
            </a:endParaRPr>
          </a:p>
        </p:txBody>
      </p:sp>
      <p:grpSp>
        <p:nvGrpSpPr>
          <p:cNvPr id="2" name="组合 226306"/>
          <p:cNvGrpSpPr/>
          <p:nvPr/>
        </p:nvGrpSpPr>
        <p:grpSpPr>
          <a:xfrm>
            <a:off x="5876925" y="1946275"/>
            <a:ext cx="2700338" cy="2068513"/>
            <a:chOff x="3702" y="318"/>
            <a:chExt cx="1701" cy="1303"/>
          </a:xfrm>
        </p:grpSpPr>
        <p:grpSp>
          <p:nvGrpSpPr>
            <p:cNvPr id="14339" name="组合 226307"/>
            <p:cNvGrpSpPr/>
            <p:nvPr/>
          </p:nvGrpSpPr>
          <p:grpSpPr>
            <a:xfrm>
              <a:off x="3872" y="544"/>
              <a:ext cx="1531" cy="1077"/>
              <a:chOff x="3730" y="856"/>
              <a:chExt cx="1531" cy="1077"/>
            </a:xfrm>
          </p:grpSpPr>
          <p:sp>
            <p:nvSpPr>
              <p:cNvPr id="14340" name="任意多边形 226308"/>
              <p:cNvSpPr/>
              <p:nvPr/>
            </p:nvSpPr>
            <p:spPr>
              <a:xfrm>
                <a:off x="3730" y="856"/>
                <a:ext cx="1531" cy="1077"/>
              </a:xfrm>
              <a:custGeom>
                <a:avLst/>
                <a:gdLst/>
                <a:ahLst/>
                <a:cxnLst>
                  <a:cxn ang="0">
                    <a:pos x="170" y="1205"/>
                  </a:cxn>
                  <a:cxn ang="0">
                    <a:pos x="227" y="269"/>
                  </a:cxn>
                  <a:cxn ang="0">
                    <a:pos x="1531" y="14"/>
                  </a:cxn>
                  <a:cxn ang="0">
                    <a:pos x="2523" y="184"/>
                  </a:cxn>
                  <a:cxn ang="0">
                    <a:pos x="2495" y="1063"/>
                  </a:cxn>
                  <a:cxn ang="0">
                    <a:pos x="1616" y="1573"/>
                  </a:cxn>
                  <a:cxn ang="0">
                    <a:pos x="851" y="1658"/>
                  </a:cxn>
                  <a:cxn ang="0">
                    <a:pos x="170" y="1205"/>
                  </a:cxn>
                </a:cxnLst>
                <a:pathLst>
                  <a:path w="2684" h="1719">
                    <a:moveTo>
                      <a:pt x="170" y="1205"/>
                    </a:moveTo>
                    <a:cubicBezTo>
                      <a:pt x="66" y="974"/>
                      <a:pt x="0" y="467"/>
                      <a:pt x="227" y="269"/>
                    </a:cubicBezTo>
                    <a:cubicBezTo>
                      <a:pt x="454" y="71"/>
                      <a:pt x="1148" y="28"/>
                      <a:pt x="1531" y="14"/>
                    </a:cubicBezTo>
                    <a:cubicBezTo>
                      <a:pt x="1914" y="0"/>
                      <a:pt x="2362" y="9"/>
                      <a:pt x="2523" y="184"/>
                    </a:cubicBezTo>
                    <a:cubicBezTo>
                      <a:pt x="2684" y="359"/>
                      <a:pt x="2646" y="832"/>
                      <a:pt x="2495" y="1063"/>
                    </a:cubicBezTo>
                    <a:cubicBezTo>
                      <a:pt x="2344" y="1294"/>
                      <a:pt x="1890" y="1474"/>
                      <a:pt x="1616" y="1573"/>
                    </a:cubicBezTo>
                    <a:cubicBezTo>
                      <a:pt x="1342" y="1672"/>
                      <a:pt x="1092" y="1719"/>
                      <a:pt x="851" y="1658"/>
                    </a:cubicBezTo>
                    <a:cubicBezTo>
                      <a:pt x="610" y="1597"/>
                      <a:pt x="274" y="1436"/>
                      <a:pt x="170" y="120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4341" name="椭圆 226309"/>
              <p:cNvSpPr/>
              <p:nvPr/>
            </p:nvSpPr>
            <p:spPr>
              <a:xfrm>
                <a:off x="4212" y="1480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2" name="椭圆 226310"/>
              <p:cNvSpPr/>
              <p:nvPr/>
            </p:nvSpPr>
            <p:spPr>
              <a:xfrm>
                <a:off x="4496" y="1480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3" name="椭圆 226311"/>
              <p:cNvSpPr/>
              <p:nvPr/>
            </p:nvSpPr>
            <p:spPr>
              <a:xfrm>
                <a:off x="4467" y="1140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4" name="椭圆 226312"/>
              <p:cNvSpPr/>
              <p:nvPr/>
            </p:nvSpPr>
            <p:spPr>
              <a:xfrm>
                <a:off x="4807" y="1310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5" name="椭圆 226313"/>
              <p:cNvSpPr/>
              <p:nvPr/>
            </p:nvSpPr>
            <p:spPr>
              <a:xfrm>
                <a:off x="3929" y="1281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6" name="椭圆 226314"/>
              <p:cNvSpPr/>
              <p:nvPr/>
            </p:nvSpPr>
            <p:spPr>
              <a:xfrm>
                <a:off x="4410" y="1707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7" name="椭圆 226315"/>
              <p:cNvSpPr/>
              <p:nvPr/>
            </p:nvSpPr>
            <p:spPr>
              <a:xfrm>
                <a:off x="4184" y="1026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8" name="椭圆 226316"/>
              <p:cNvSpPr/>
              <p:nvPr/>
            </p:nvSpPr>
            <p:spPr>
              <a:xfrm>
                <a:off x="4609" y="969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49" name="椭圆 226317"/>
              <p:cNvSpPr/>
              <p:nvPr/>
            </p:nvSpPr>
            <p:spPr>
              <a:xfrm>
                <a:off x="4892" y="1536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0" name="椭圆 226318"/>
              <p:cNvSpPr/>
              <p:nvPr/>
            </p:nvSpPr>
            <p:spPr>
              <a:xfrm>
                <a:off x="5006" y="1338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1" name="椭圆 226319"/>
              <p:cNvSpPr/>
              <p:nvPr/>
            </p:nvSpPr>
            <p:spPr>
              <a:xfrm>
                <a:off x="3929" y="1593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2" name="椭圆 226320"/>
              <p:cNvSpPr/>
              <p:nvPr/>
            </p:nvSpPr>
            <p:spPr>
              <a:xfrm>
                <a:off x="4921" y="1111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353" name="组合 226321"/>
            <p:cNvGrpSpPr/>
            <p:nvPr/>
          </p:nvGrpSpPr>
          <p:grpSpPr>
            <a:xfrm>
              <a:off x="3957" y="771"/>
              <a:ext cx="199" cy="288"/>
              <a:chOff x="1349" y="1281"/>
              <a:chExt cx="199" cy="288"/>
            </a:xfrm>
          </p:grpSpPr>
          <p:sp>
            <p:nvSpPr>
              <p:cNvPr id="14354" name="椭圆 226322"/>
              <p:cNvSpPr/>
              <p:nvPr/>
            </p:nvSpPr>
            <p:spPr>
              <a:xfrm>
                <a:off x="1463" y="1479"/>
                <a:ext cx="85" cy="85"/>
              </a:xfrm>
              <a:prstGeom prst="ellipse">
                <a:avLst/>
              </a:prstGeom>
              <a:solidFill>
                <a:srgbClr val="9966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5" name="椭圆 226323"/>
              <p:cNvSpPr/>
              <p:nvPr/>
            </p:nvSpPr>
            <p:spPr>
              <a:xfrm>
                <a:off x="1463" y="1480"/>
                <a:ext cx="85" cy="8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6" name="文本框 226324"/>
              <p:cNvSpPr txBox="1"/>
              <p:nvPr/>
            </p:nvSpPr>
            <p:spPr>
              <a:xfrm>
                <a:off x="1349" y="1281"/>
                <a:ext cx="16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algn="ctr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357" name="组合 226325"/>
            <p:cNvGrpSpPr/>
            <p:nvPr/>
          </p:nvGrpSpPr>
          <p:grpSpPr>
            <a:xfrm>
              <a:off x="4128" y="318"/>
              <a:ext cx="397" cy="652"/>
              <a:chOff x="1519" y="856"/>
              <a:chExt cx="397" cy="652"/>
            </a:xfrm>
          </p:grpSpPr>
          <p:graphicFrame>
            <p:nvGraphicFramePr>
              <p:cNvPr id="14358" name="对象 226326"/>
              <p:cNvGraphicFramePr/>
              <p:nvPr/>
            </p:nvGraphicFramePr>
            <p:xfrm>
              <a:off x="1661" y="856"/>
              <a:ext cx="255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1" imgW="165100" imgH="254000" progId="Equation.3">
                      <p:embed/>
                    </p:oleObj>
                  </mc:Choice>
                  <mc:Fallback>
                    <p:oleObj name="" r:id="rId1" imgW="165100" imgH="254000" progId="Equation.3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661" y="856"/>
                            <a:ext cx="255" cy="3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9" name="直接连接符 226327"/>
              <p:cNvSpPr/>
              <p:nvPr/>
            </p:nvSpPr>
            <p:spPr>
              <a:xfrm flipV="1">
                <a:off x="1519" y="998"/>
                <a:ext cx="142" cy="510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4360" name="组合 226328"/>
            <p:cNvGrpSpPr/>
            <p:nvPr/>
          </p:nvGrpSpPr>
          <p:grpSpPr>
            <a:xfrm>
              <a:off x="4893" y="998"/>
              <a:ext cx="169" cy="311"/>
              <a:chOff x="4751" y="1310"/>
              <a:chExt cx="169" cy="311"/>
            </a:xfrm>
          </p:grpSpPr>
          <p:sp>
            <p:nvSpPr>
              <p:cNvPr id="14361" name="文本框 226329"/>
              <p:cNvSpPr txBox="1"/>
              <p:nvPr/>
            </p:nvSpPr>
            <p:spPr>
              <a:xfrm>
                <a:off x="4751" y="1333"/>
                <a:ext cx="169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algn="ctr"/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j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62" name="椭圆 226330"/>
              <p:cNvSpPr/>
              <p:nvPr/>
            </p:nvSpPr>
            <p:spPr>
              <a:xfrm>
                <a:off x="4808" y="1310"/>
                <a:ext cx="85" cy="8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sz="1800" b="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363" name="组合 226331"/>
            <p:cNvGrpSpPr/>
            <p:nvPr/>
          </p:nvGrpSpPr>
          <p:grpSpPr>
            <a:xfrm>
              <a:off x="4156" y="1025"/>
              <a:ext cx="340" cy="256"/>
              <a:chOff x="4014" y="1337"/>
              <a:chExt cx="340" cy="256"/>
            </a:xfrm>
          </p:grpSpPr>
          <p:graphicFrame>
            <p:nvGraphicFramePr>
              <p:cNvPr id="14364" name="对象 226332"/>
              <p:cNvGraphicFramePr/>
              <p:nvPr/>
            </p:nvGraphicFramePr>
            <p:xfrm>
              <a:off x="4014" y="1337"/>
              <a:ext cx="181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8" name="" r:id="rId3" imgW="190500" imgH="266700" progId="Equation.3">
                      <p:embed/>
                    </p:oleObj>
                  </mc:Choice>
                  <mc:Fallback>
                    <p:oleObj name="" r:id="rId3" imgW="190500" imgH="266700" progId="Equation.3">
                      <p:embed/>
                      <p:pic>
                        <p:nvPicPr>
                          <p:cNvPr id="0" name="图片 311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014" y="1337"/>
                            <a:ext cx="181" cy="25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65" name="直接连接符 226333"/>
              <p:cNvSpPr/>
              <p:nvPr/>
            </p:nvSpPr>
            <p:spPr>
              <a:xfrm>
                <a:off x="4014" y="1337"/>
                <a:ext cx="340" cy="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grpSp>
          <p:nvGrpSpPr>
            <p:cNvPr id="14366" name="组合 226334"/>
            <p:cNvGrpSpPr/>
            <p:nvPr/>
          </p:nvGrpSpPr>
          <p:grpSpPr>
            <a:xfrm>
              <a:off x="4638" y="771"/>
              <a:ext cx="340" cy="303"/>
              <a:chOff x="4496" y="1054"/>
              <a:chExt cx="340" cy="303"/>
            </a:xfrm>
          </p:grpSpPr>
          <p:graphicFrame>
            <p:nvGraphicFramePr>
              <p:cNvPr id="14367" name="对象 226335"/>
              <p:cNvGraphicFramePr/>
              <p:nvPr/>
            </p:nvGraphicFramePr>
            <p:xfrm>
              <a:off x="4622" y="1054"/>
              <a:ext cx="186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9" name="" r:id="rId5" imgW="203200" imgH="266700" progId="Equation.3">
                      <p:embed/>
                    </p:oleObj>
                  </mc:Choice>
                  <mc:Fallback>
                    <p:oleObj name="" r:id="rId5" imgW="203200" imgH="266700" progId="Equation.3">
                      <p:embed/>
                      <p:pic>
                        <p:nvPicPr>
                          <p:cNvPr id="0" name="图片 311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622" y="1054"/>
                            <a:ext cx="186" cy="3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68" name="直接连接符 226336"/>
              <p:cNvSpPr/>
              <p:nvPr/>
            </p:nvSpPr>
            <p:spPr>
              <a:xfrm>
                <a:off x="4496" y="1328"/>
                <a:ext cx="340" cy="0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sp>
        </p:grpSp>
        <p:grpSp>
          <p:nvGrpSpPr>
            <p:cNvPr id="14369" name="组合 226337"/>
            <p:cNvGrpSpPr/>
            <p:nvPr/>
          </p:nvGrpSpPr>
          <p:grpSpPr>
            <a:xfrm>
              <a:off x="3702" y="1026"/>
              <a:ext cx="369" cy="397"/>
              <a:chOff x="3560" y="1338"/>
              <a:chExt cx="369" cy="397"/>
            </a:xfrm>
          </p:grpSpPr>
          <p:sp>
            <p:nvSpPr>
              <p:cNvPr id="14370" name="直接连接符 226338"/>
              <p:cNvSpPr/>
              <p:nvPr/>
            </p:nvSpPr>
            <p:spPr>
              <a:xfrm flipH="1">
                <a:off x="3617" y="1338"/>
                <a:ext cx="312" cy="85"/>
              </a:xfrm>
              <a:prstGeom prst="line">
                <a:avLst/>
              </a:prstGeom>
              <a:ln w="2857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graphicFrame>
            <p:nvGraphicFramePr>
              <p:cNvPr id="14371" name="对象 226339"/>
              <p:cNvGraphicFramePr/>
              <p:nvPr/>
            </p:nvGraphicFramePr>
            <p:xfrm>
              <a:off x="3560" y="1423"/>
              <a:ext cx="242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0" name="" r:id="rId7" imgW="177800" imgH="228600" progId="Equation.3">
                      <p:embed/>
                    </p:oleObj>
                  </mc:Choice>
                  <mc:Fallback>
                    <p:oleObj name="" r:id="rId7" imgW="177800" imgH="228600" progId="Equation.3">
                      <p:embed/>
                      <p:pic>
                        <p:nvPicPr>
                          <p:cNvPr id="0" name="图片 311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560" y="1423"/>
                            <a:ext cx="242" cy="31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26341" name="文本框 226340"/>
          <p:cNvSpPr txBox="1"/>
          <p:nvPr/>
        </p:nvSpPr>
        <p:spPr>
          <a:xfrm>
            <a:off x="634683" y="1139825"/>
            <a:ext cx="41846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个质点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合外力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6342" name="对象 226341"/>
          <p:cNvGraphicFramePr/>
          <p:nvPr/>
        </p:nvGraphicFramePr>
        <p:xfrm>
          <a:off x="2777173" y="1945958"/>
          <a:ext cx="143986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9" imgW="660400" imgH="368300" progId="Equation.3">
                  <p:embed/>
                </p:oleObj>
              </mc:Choice>
              <mc:Fallback>
                <p:oleObj name="" r:id="rId9" imgW="660400" imgH="3683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7173" y="1945958"/>
                        <a:ext cx="1439862" cy="804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43" name="文本框 226342"/>
          <p:cNvSpPr txBox="1"/>
          <p:nvPr/>
        </p:nvSpPr>
        <p:spPr>
          <a:xfrm>
            <a:off x="836613" y="3189605"/>
            <a:ext cx="54133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6344" name="对象 226343"/>
          <p:cNvGraphicFramePr/>
          <p:nvPr/>
        </p:nvGraphicFramePr>
        <p:xfrm>
          <a:off x="1601788" y="2999105"/>
          <a:ext cx="35814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1" imgW="1688465" imgH="444500" progId="Equation.3">
                  <p:embed/>
                </p:oleObj>
              </mc:Choice>
              <mc:Fallback>
                <p:oleObj name="" r:id="rId11" imgW="1688465" imgH="4445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01788" y="2999105"/>
                        <a:ext cx="3581400" cy="944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46" name="对象 226345"/>
          <p:cNvGraphicFramePr/>
          <p:nvPr/>
        </p:nvGraphicFramePr>
        <p:xfrm>
          <a:off x="2078038" y="4170680"/>
          <a:ext cx="31051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1346200" imgH="381000" progId="Equation.3">
                  <p:embed/>
                </p:oleObj>
              </mc:Choice>
              <mc:Fallback>
                <p:oleObj name="" r:id="rId13" imgW="1346200" imgH="3810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78038" y="4170680"/>
                        <a:ext cx="3105150" cy="877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47" name="文本框 226346"/>
          <p:cNvSpPr txBox="1"/>
          <p:nvPr/>
        </p:nvSpPr>
        <p:spPr>
          <a:xfrm>
            <a:off x="1016000" y="5520690"/>
            <a:ext cx="20256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对质点系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6348" name="对象 226347"/>
          <p:cNvGraphicFramePr/>
          <p:nvPr/>
        </p:nvGraphicFramePr>
        <p:xfrm>
          <a:off x="3132138" y="5520690"/>
          <a:ext cx="37528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5" imgW="1651000" imgH="368300" progId="Equation.3">
                  <p:embed/>
                </p:oleObj>
              </mc:Choice>
              <mc:Fallback>
                <p:oleObj name="" r:id="rId15" imgW="1651000" imgH="3683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32138" y="5520690"/>
                        <a:ext cx="3752850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6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/>
      <p:bldP spid="226341" grpId="0"/>
      <p:bldP spid="226343" grpId="0"/>
      <p:bldP spid="2263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28354" name="对象 228353"/>
          <p:cNvGraphicFramePr/>
          <p:nvPr/>
        </p:nvGraphicFramePr>
        <p:xfrm>
          <a:off x="2582863" y="2328863"/>
          <a:ext cx="33750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1471930" imgH="355600" progId="Equation.3">
                  <p:embed/>
                </p:oleObj>
              </mc:Choice>
              <mc:Fallback>
                <p:oleObj name="" r:id="rId1" imgW="1471930" imgH="3556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82863" y="2328863"/>
                        <a:ext cx="337502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5" name="文本框 228354"/>
          <p:cNvSpPr txBox="1"/>
          <p:nvPr/>
        </p:nvSpPr>
        <p:spPr>
          <a:xfrm>
            <a:off x="1476375" y="2401888"/>
            <a:ext cx="67468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令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8356" name="对象 228355"/>
          <p:cNvGraphicFramePr/>
          <p:nvPr/>
        </p:nvGraphicFramePr>
        <p:xfrm>
          <a:off x="2424113" y="3306763"/>
          <a:ext cx="2008187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812165" imgH="254000" progId="Equation.3">
                  <p:embed/>
                </p:oleObj>
              </mc:Choice>
              <mc:Fallback>
                <p:oleObj name="" r:id="rId3" imgW="812165" imgH="25400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4113" y="3306763"/>
                        <a:ext cx="2008187" cy="62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57" name="文本框 228356"/>
          <p:cNvSpPr txBox="1"/>
          <p:nvPr/>
        </p:nvSpPr>
        <p:spPr>
          <a:xfrm>
            <a:off x="752475" y="3370263"/>
            <a:ext cx="16002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则有：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8358" name="对象 228357"/>
          <p:cNvGraphicFramePr/>
          <p:nvPr/>
        </p:nvGraphicFramePr>
        <p:xfrm>
          <a:off x="2771775" y="4356100"/>
          <a:ext cx="32686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5" imgW="1141730" imgH="355600" progId="Equation.3">
                  <p:embed/>
                </p:oleObj>
              </mc:Choice>
              <mc:Fallback>
                <p:oleObj name="" r:id="rId5" imgW="1141730" imgH="3556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775" y="4356100"/>
                        <a:ext cx="3268663" cy="873125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文本框 228358"/>
          <p:cNvSpPr txBox="1"/>
          <p:nvPr/>
        </p:nvSpPr>
        <p:spPr>
          <a:xfrm>
            <a:off x="0" y="5589588"/>
            <a:ext cx="91440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质点系动量定理：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质点系总动量的增量等于作用于该系统上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合外力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的冲量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8360" name="文本框 228359"/>
          <p:cNvSpPr txBox="1"/>
          <p:nvPr/>
        </p:nvSpPr>
        <p:spPr>
          <a:xfrm>
            <a:off x="431800" y="209550"/>
            <a:ext cx="391636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由牛顿第三定律有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8361" name="对象 228360"/>
          <p:cNvGraphicFramePr/>
          <p:nvPr/>
        </p:nvGraphicFramePr>
        <p:xfrm>
          <a:off x="4122738" y="169863"/>
          <a:ext cx="17351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800100" imgH="381000" progId="Equation.3">
                  <p:embed/>
                </p:oleObj>
              </mc:Choice>
              <mc:Fallback>
                <p:oleObj name="" r:id="rId7" imgW="800100" imgH="381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2738" y="169863"/>
                        <a:ext cx="173513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2" name="文本框 228361"/>
          <p:cNvSpPr txBox="1"/>
          <p:nvPr/>
        </p:nvSpPr>
        <p:spPr>
          <a:xfrm>
            <a:off x="827088" y="1255713"/>
            <a:ext cx="20256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所以有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8363" name="对象 228362"/>
          <p:cNvGraphicFramePr/>
          <p:nvPr/>
        </p:nvGraphicFramePr>
        <p:xfrm>
          <a:off x="2503488" y="1196975"/>
          <a:ext cx="26384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9" imgW="1231265" imgH="355600" progId="Equation.3">
                  <p:embed/>
                </p:oleObj>
              </mc:Choice>
              <mc:Fallback>
                <p:oleObj name="" r:id="rId9" imgW="1231265" imgH="3556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3488" y="1196975"/>
                        <a:ext cx="2638425" cy="757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8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/>
      <p:bldP spid="228357" grpId="0"/>
      <p:bldP spid="10249" grpId="0"/>
      <p:bldP spid="228360" grpId="0"/>
      <p:bldP spid="2283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378" name="文本框 229377"/>
          <p:cNvSpPr txBox="1"/>
          <p:nvPr/>
        </p:nvSpPr>
        <p:spPr>
          <a:xfrm>
            <a:off x="206375" y="85725"/>
            <a:ext cx="3535363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二、动量守恒定律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271" name="文本框 229378"/>
          <p:cNvSpPr txBox="1"/>
          <p:nvPr/>
        </p:nvSpPr>
        <p:spPr>
          <a:xfrm>
            <a:off x="88900" y="809625"/>
            <a:ext cx="8964613" cy="1281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动量守恒定律：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孤立的力学系统或合外力为零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的系统，系统内各质点间动量可以交换，但系统的总动量保持不变。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229379"/>
          <p:cNvGrpSpPr/>
          <p:nvPr/>
        </p:nvGrpSpPr>
        <p:grpSpPr>
          <a:xfrm>
            <a:off x="1619250" y="2247900"/>
            <a:ext cx="5745163" cy="965200"/>
            <a:chOff x="782" y="1565"/>
            <a:chExt cx="3675" cy="636"/>
          </a:xfrm>
        </p:grpSpPr>
        <p:graphicFrame>
          <p:nvGraphicFramePr>
            <p:cNvPr id="17412" name="对象 229380"/>
            <p:cNvGraphicFramePr/>
            <p:nvPr/>
          </p:nvGraphicFramePr>
          <p:xfrm>
            <a:off x="1377" y="1565"/>
            <a:ext cx="1075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698500" imgH="431800" progId="Equation.3">
                    <p:embed/>
                  </p:oleObj>
                </mc:Choice>
                <mc:Fallback>
                  <p:oleObj name="" r:id="rId1" imgW="698500" imgH="4318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77" y="1565"/>
                          <a:ext cx="1075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3" name="对象 229381"/>
            <p:cNvGraphicFramePr/>
            <p:nvPr/>
          </p:nvGraphicFramePr>
          <p:xfrm>
            <a:off x="2625" y="1678"/>
            <a:ext cx="945" cy="4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" imgW="558800" imgH="342900" progId="Equation.3">
                    <p:embed/>
                  </p:oleObj>
                </mc:Choice>
                <mc:Fallback>
                  <p:oleObj name="" r:id="rId3" imgW="558800" imgH="3429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25" y="1678"/>
                          <a:ext cx="945" cy="4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4" name="文本框 229382"/>
            <p:cNvSpPr txBox="1"/>
            <p:nvPr/>
          </p:nvSpPr>
          <p:spPr>
            <a:xfrm>
              <a:off x="782" y="1706"/>
              <a:ext cx="652" cy="3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即：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5" name="文本框 229383"/>
            <p:cNvSpPr txBox="1"/>
            <p:nvPr/>
          </p:nvSpPr>
          <p:spPr>
            <a:xfrm>
              <a:off x="3524" y="1678"/>
              <a:ext cx="933" cy="3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常矢量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9385" name="文本框 229384"/>
          <p:cNvSpPr txBox="1"/>
          <p:nvPr/>
        </p:nvSpPr>
        <p:spPr>
          <a:xfrm>
            <a:off x="0" y="3225800"/>
            <a:ext cx="1395413" cy="561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10000"/>
              </a:lnSpc>
            </a:pP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说明</a:t>
            </a:r>
            <a:r>
              <a:rPr lang="en-US" altLang="zh-CN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rgbClr val="FF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229385"/>
          <p:cNvGrpSpPr/>
          <p:nvPr/>
        </p:nvGrpSpPr>
        <p:grpSpPr>
          <a:xfrm>
            <a:off x="107950" y="3774758"/>
            <a:ext cx="3571875" cy="947737"/>
            <a:chOff x="912" y="2832"/>
            <a:chExt cx="2250" cy="597"/>
          </a:xfrm>
        </p:grpSpPr>
        <p:sp>
          <p:nvSpPr>
            <p:cNvPr id="17418" name="文本框 229386"/>
            <p:cNvSpPr txBox="1"/>
            <p:nvPr/>
          </p:nvSpPr>
          <p:spPr>
            <a:xfrm>
              <a:off x="912" y="2942"/>
              <a:ext cx="124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1.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守恒条件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419" name="对象 229387"/>
            <p:cNvGraphicFramePr/>
            <p:nvPr/>
          </p:nvGraphicFramePr>
          <p:xfrm>
            <a:off x="2215" y="2832"/>
            <a:ext cx="94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5" imgW="673100" imgH="431800" progId="Equation.3">
                    <p:embed/>
                  </p:oleObj>
                </mc:Choice>
                <mc:Fallback>
                  <p:oleObj name="" r:id="rId5" imgW="673100" imgH="4318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15" y="2832"/>
                          <a:ext cx="947" cy="5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6" name="文本框 229391"/>
          <p:cNvSpPr txBox="1"/>
          <p:nvPr/>
        </p:nvSpPr>
        <p:spPr>
          <a:xfrm>
            <a:off x="107950" y="4856798"/>
            <a:ext cx="9028113" cy="650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3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若某一方向的合外力零， 则该方向上动量守恒。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229391"/>
          <p:cNvSpPr txBox="1"/>
          <p:nvPr/>
        </p:nvSpPr>
        <p:spPr>
          <a:xfrm>
            <a:off x="179705" y="5715318"/>
            <a:ext cx="9028113" cy="650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30000"/>
              </a:lnSpc>
            </a:pPr>
            <a:r>
              <a:rPr lang="en-US" altLang="zh-CN">
                <a:latin typeface="Times New Roman" panose="02020603050405020304" pitchFamily="18" charset="0"/>
                <a:sym typeface="+mn-ea"/>
              </a:rPr>
              <a:t>3.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只适用于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惯性系</a:t>
            </a:r>
            <a:r>
              <a:rPr lang="en-US" altLang="zh-CN">
                <a:latin typeface="Times New Roman" panose="02020603050405020304" pitchFamily="18" charset="0"/>
                <a:sym typeface="+mn-ea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938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/>
      <p:bldP spid="11271" grpId="0"/>
      <p:bldP spid="229385" grpId="0" build="p"/>
      <p:bldP spid="11276" grpId="0" uiExpand="1" build="p"/>
      <p:bldP spid="4" grpId="0" uiExpand="1" build="p"/>
      <p:bldP spid="11276" grpId="1" bldLvl="0" build="allAtOnce"/>
      <p:bldP spid="4" grpId="1" bldLvl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274433"/>
          <p:cNvSpPr/>
          <p:nvPr/>
        </p:nvSpPr>
        <p:spPr>
          <a:xfrm>
            <a:off x="386080" y="165100"/>
            <a:ext cx="66833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交通事故示意图</a:t>
            </a:r>
            <a:endParaRPr lang="zh-CN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810260"/>
            <a:ext cx="5840730" cy="5951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2620" y="2358390"/>
            <a:ext cx="54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8405" y="2582545"/>
            <a:ext cx="54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图片20210326132319"/>
          <p:cNvPicPr>
            <a:picLocks noChangeAspect="1"/>
          </p:cNvPicPr>
          <p:nvPr/>
        </p:nvPicPr>
        <p:blipFill>
          <a:blip r:embed="rId1"/>
          <a:srcRect l="5059" t="5000" b="24375"/>
          <a:stretch>
            <a:fillRect/>
          </a:stretch>
        </p:blipFill>
        <p:spPr>
          <a:xfrm rot="16200000">
            <a:off x="114935" y="825500"/>
            <a:ext cx="6116320" cy="5206365"/>
          </a:xfrm>
          <a:prstGeom prst="rect">
            <a:avLst/>
          </a:prstGeom>
        </p:spPr>
      </p:pic>
      <p:pic>
        <p:nvPicPr>
          <p:cNvPr id="3" name="图片 2" descr="QQ图片20210326132600"/>
          <p:cNvPicPr>
            <a:picLocks noChangeAspect="1"/>
          </p:cNvPicPr>
          <p:nvPr/>
        </p:nvPicPr>
        <p:blipFill>
          <a:blip r:embed="rId2"/>
          <a:srcRect l="3435" t="11361" r="5214" b="18986"/>
          <a:stretch>
            <a:fillRect/>
          </a:stretch>
        </p:blipFill>
        <p:spPr>
          <a:xfrm rot="16200000">
            <a:off x="625475" y="102235"/>
            <a:ext cx="6542405" cy="665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矩形 231425"/>
          <p:cNvSpPr/>
          <p:nvPr/>
        </p:nvSpPr>
        <p:spPr>
          <a:xfrm>
            <a:off x="197485" y="2388870"/>
            <a:ext cx="88118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分析受力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。外力矢量和为零， 或在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某些方向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分量的代数和为零， 则用动量守恒定律求解。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231425"/>
          <p:cNvSpPr/>
          <p:nvPr/>
        </p:nvSpPr>
        <p:spPr>
          <a:xfrm>
            <a:off x="314325" y="748030"/>
            <a:ext cx="852233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应用动量定理和动量守恒定律的一般性步骤：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选取研究对象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。确定研究的质点或质点系。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31425"/>
          <p:cNvSpPr/>
          <p:nvPr/>
        </p:nvSpPr>
        <p:spPr>
          <a:xfrm>
            <a:off x="27305" y="3561080"/>
            <a:ext cx="903605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确立过程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。对研究对象经历的各个阶段都应分析清楚，特别是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始末状态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的情况。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231425"/>
          <p:cNvSpPr/>
          <p:nvPr/>
        </p:nvSpPr>
        <p:spPr>
          <a:xfrm>
            <a:off x="53975" y="4869180"/>
            <a:ext cx="903605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列方程求解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。建立坐标系， 根据定理、定律列方程。 所有动量都应是对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同一惯性系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而言的！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5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charRg st="25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53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6" name="文本框 232449"/>
          <p:cNvSpPr txBox="1"/>
          <p:nvPr/>
        </p:nvSpPr>
        <p:spPr>
          <a:xfrm>
            <a:off x="214313" y="2857500"/>
            <a:ext cx="4573587" cy="1031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两球为系统，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系统的动量守恒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pic>
        <p:nvPicPr>
          <p:cNvPr id="20482" name="图片 2324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2143125"/>
            <a:ext cx="4102100" cy="31448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3" name="组合 12302"/>
          <p:cNvGrpSpPr/>
          <p:nvPr/>
        </p:nvGrpSpPr>
        <p:grpSpPr>
          <a:xfrm>
            <a:off x="0" y="0"/>
            <a:ext cx="8893175" cy="2143125"/>
            <a:chOff x="0" y="0"/>
            <a:chExt cx="5602" cy="1350"/>
          </a:xfrm>
        </p:grpSpPr>
        <p:sp>
          <p:nvSpPr>
            <p:cNvPr id="20484" name="文本框 232451"/>
            <p:cNvSpPr txBox="1"/>
            <p:nvPr/>
          </p:nvSpPr>
          <p:spPr>
            <a:xfrm>
              <a:off x="0" y="0"/>
              <a:ext cx="5602" cy="13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例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  <a:r>
                <a:rPr lang="en-US" altLang="zh-CN">
                  <a:latin typeface="楷体_GB2312" panose="02010609030101010101" pitchFamily="49" charset="-122"/>
                  <a:ea typeface="楷体_GB2312" panose="02010609030101010101" pitchFamily="49" charset="-122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、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两个球的质量分别为     和    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, A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球以速度    与静止在同一平面上的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球碰撞， 如图所示。 碰撞后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若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球的速度为      ， 它与原来的方向成    角， 求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球碰撞后的速度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大小与方向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0485" name="对象 232452"/>
            <p:cNvGraphicFramePr/>
            <p:nvPr/>
          </p:nvGraphicFramePr>
          <p:xfrm>
            <a:off x="3085" y="1"/>
            <a:ext cx="374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2" imgW="215900" imgH="228600" progId="Equation.DSMT4">
                    <p:embed/>
                  </p:oleObj>
                </mc:Choice>
                <mc:Fallback>
                  <p:oleObj name="" r:id="rId2" imgW="215900" imgH="228600" progId="Equation.DSMT4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085" y="1"/>
                          <a:ext cx="374" cy="3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6" name="对象 232453"/>
            <p:cNvGraphicFramePr/>
            <p:nvPr/>
          </p:nvGraphicFramePr>
          <p:xfrm>
            <a:off x="3595" y="1"/>
            <a:ext cx="374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4" imgW="215900" imgH="228600" progId="Equation.DSMT4">
                    <p:embed/>
                  </p:oleObj>
                </mc:Choice>
                <mc:Fallback>
                  <p:oleObj name="" r:id="rId4" imgW="215900" imgH="2286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95" y="1"/>
                          <a:ext cx="374" cy="3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7" name="对象 232455"/>
            <p:cNvGraphicFramePr/>
            <p:nvPr/>
          </p:nvGraphicFramePr>
          <p:xfrm>
            <a:off x="1343" y="652"/>
            <a:ext cx="309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6" imgW="177800" imgH="228600" progId="Equation.DSMT4">
                    <p:embed/>
                  </p:oleObj>
                </mc:Choice>
                <mc:Fallback>
                  <p:oleObj name="" r:id="rId6" imgW="177800" imgH="228600" progId="Equation.DSMT4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" y="652"/>
                          <a:ext cx="309" cy="3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8" name="对象 232456"/>
            <p:cNvGraphicFramePr/>
            <p:nvPr/>
          </p:nvGraphicFramePr>
          <p:xfrm>
            <a:off x="3736" y="709"/>
            <a:ext cx="264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8" imgW="177800" imgH="228600" progId="Equation.DSMT4">
                    <p:embed/>
                  </p:oleObj>
                </mc:Choice>
                <mc:Fallback>
                  <p:oleObj name="" r:id="rId8" imgW="177800" imgH="228600" progId="Equation.DSMT4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36" y="709"/>
                          <a:ext cx="264" cy="3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对象 12300"/>
            <p:cNvGraphicFramePr/>
            <p:nvPr/>
          </p:nvGraphicFramePr>
          <p:xfrm>
            <a:off x="5057" y="29"/>
            <a:ext cx="27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" r:id="rId10" imgW="228600" imgH="228600" progId="Equation.3">
                    <p:embed/>
                  </p:oleObj>
                </mc:Choice>
                <mc:Fallback>
                  <p:oleObj name="" r:id="rId10" imgW="228600" imgH="228600" progId="Equation.3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057" y="29"/>
                          <a:ext cx="272" cy="3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02" name="对象 12301"/>
          <p:cNvGraphicFramePr/>
          <p:nvPr/>
        </p:nvGraphicFramePr>
        <p:xfrm>
          <a:off x="1042988" y="5013325"/>
          <a:ext cx="4103687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1333500" imgH="228600" progId="Equation.3">
                  <p:embed/>
                </p:oleObj>
              </mc:Choice>
              <mc:Fallback>
                <p:oleObj name="" r:id="rId12" imgW="1333500" imgH="228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2988" y="5013325"/>
                        <a:ext cx="4103687" cy="703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5" name="组合 233473"/>
          <p:cNvGrpSpPr/>
          <p:nvPr/>
        </p:nvGrpSpPr>
        <p:grpSpPr>
          <a:xfrm>
            <a:off x="107950" y="284163"/>
            <a:ext cx="8326438" cy="984250"/>
            <a:chOff x="215" y="119"/>
            <a:chExt cx="5245" cy="620"/>
          </a:xfrm>
        </p:grpSpPr>
        <p:sp>
          <p:nvSpPr>
            <p:cNvPr id="21506" name="文本框 233474"/>
            <p:cNvSpPr txBox="1"/>
            <p:nvPr/>
          </p:nvSpPr>
          <p:spPr>
            <a:xfrm>
              <a:off x="215" y="119"/>
              <a:ext cx="5245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在水平面上取直角坐标系</a:t>
              </a:r>
              <a:r>
                <a: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oy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 如图所示, 并设碰后B球的速度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   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与X轴的夹角为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则上式的分量式为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1507" name="对象 233475"/>
            <p:cNvGraphicFramePr/>
            <p:nvPr/>
          </p:nvGraphicFramePr>
          <p:xfrm>
            <a:off x="1293" y="327"/>
            <a:ext cx="320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" imgW="177800" imgH="228600" progId="Equation.DSMT4">
                    <p:embed/>
                  </p:oleObj>
                </mc:Choice>
                <mc:Fallback>
                  <p:oleObj name="" r:id="rId1" imgW="177800" imgH="228600" progId="Equation.DSMT4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3" y="327"/>
                          <a:ext cx="320" cy="4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08" name="对象 233476"/>
            <p:cNvGraphicFramePr/>
            <p:nvPr/>
          </p:nvGraphicFramePr>
          <p:xfrm>
            <a:off x="3048" y="372"/>
            <a:ext cx="276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3" imgW="177800" imgH="228600" progId="Equation.DSMT4">
                    <p:embed/>
                  </p:oleObj>
                </mc:Choice>
                <mc:Fallback>
                  <p:oleObj name="" r:id="rId3" imgW="177800" imgH="228600" progId="Equation.DSMT4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48" y="372"/>
                          <a:ext cx="276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3478" name="矩形 233477"/>
          <p:cNvSpPr/>
          <p:nvPr/>
        </p:nvSpPr>
        <p:spPr>
          <a:xfrm>
            <a:off x="800100" y="1422400"/>
            <a:ext cx="17160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轴方向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3479" name="对象 233478"/>
          <p:cNvGraphicFramePr/>
          <p:nvPr/>
        </p:nvGraphicFramePr>
        <p:xfrm>
          <a:off x="2555875" y="1412875"/>
          <a:ext cx="57610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2082800" imgH="228600" progId="Equation.DSMT4">
                  <p:embed/>
                </p:oleObj>
              </mc:Choice>
              <mc:Fallback>
                <p:oleObj name="" r:id="rId5" imgW="2082800" imgH="2286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55875" y="1412875"/>
                        <a:ext cx="5761038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80" name="矩形 233479"/>
          <p:cNvSpPr/>
          <p:nvPr/>
        </p:nvSpPr>
        <p:spPr>
          <a:xfrm>
            <a:off x="755650" y="2232025"/>
            <a:ext cx="17160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轴方向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3481" name="对象 233480"/>
          <p:cNvGraphicFramePr/>
          <p:nvPr/>
        </p:nvGraphicFramePr>
        <p:xfrm>
          <a:off x="2843213" y="2276475"/>
          <a:ext cx="46815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1752600" imgH="228600" progId="Equation.DSMT4">
                  <p:embed/>
                </p:oleObj>
              </mc:Choice>
              <mc:Fallback>
                <p:oleObj name="" r:id="rId7" imgW="1752600" imgH="2286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3213" y="2276475"/>
                        <a:ext cx="4681537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82" name="矩形 233481"/>
          <p:cNvSpPr/>
          <p:nvPr/>
        </p:nvSpPr>
        <p:spPr>
          <a:xfrm>
            <a:off x="136525" y="3125788"/>
            <a:ext cx="20589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解上两式得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3483" name="对象 233482"/>
          <p:cNvGraphicFramePr/>
          <p:nvPr/>
        </p:nvGraphicFramePr>
        <p:xfrm>
          <a:off x="252413" y="3933825"/>
          <a:ext cx="5040312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9" imgW="2107565" imgH="431800" progId="Equation.DSMT4">
                  <p:embed/>
                </p:oleObj>
              </mc:Choice>
              <mc:Fallback>
                <p:oleObj name="" r:id="rId9" imgW="2107565" imgH="4318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2413" y="3933825"/>
                        <a:ext cx="5040312" cy="1027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233483"/>
          <p:cNvGraphicFramePr/>
          <p:nvPr/>
        </p:nvGraphicFramePr>
        <p:xfrm>
          <a:off x="323850" y="5157788"/>
          <a:ext cx="38163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1" imgW="1536065" imgH="431800" progId="Equation.DSMT4">
                  <p:embed/>
                </p:oleObj>
              </mc:Choice>
              <mc:Fallback>
                <p:oleObj name="" r:id="rId11" imgW="1536065" imgH="4318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3850" y="5157788"/>
                        <a:ext cx="3816350" cy="968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6" name="图片 2324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2725" y="3192463"/>
            <a:ext cx="3851275" cy="295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8" grpId="0"/>
      <p:bldP spid="233480" grpId="0"/>
      <p:bldP spid="2334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台球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1161415"/>
            <a:ext cx="4234815" cy="2139315"/>
          </a:xfrm>
          <a:prstGeom prst="rect">
            <a:avLst/>
          </a:prstGeom>
        </p:spPr>
      </p:pic>
      <p:pic>
        <p:nvPicPr>
          <p:cNvPr id="3" name="图片 2" descr="台球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20" y="804545"/>
            <a:ext cx="4652645" cy="2630170"/>
          </a:xfrm>
          <a:prstGeom prst="rect">
            <a:avLst/>
          </a:prstGeom>
        </p:spPr>
      </p:pic>
      <p:pic>
        <p:nvPicPr>
          <p:cNvPr id="5" name="图片 4" descr="台球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3992880"/>
            <a:ext cx="4302760" cy="2244090"/>
          </a:xfrm>
          <a:prstGeom prst="rect">
            <a:avLst/>
          </a:prstGeom>
        </p:spPr>
      </p:pic>
      <p:pic>
        <p:nvPicPr>
          <p:cNvPr id="6" name="图片 5" descr="台球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410" y="3896995"/>
            <a:ext cx="4033520" cy="227076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268605" y="-45085"/>
            <a:ext cx="8735695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sz="3200" b="1">
                <a:solidFill>
                  <a:srgbClr val="C00000"/>
                </a:solidFill>
              </a:rPr>
              <a:t>台球高手是如何炼成的？</a:t>
            </a:r>
            <a:endParaRPr lang="zh-CN" sz="32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1217295"/>
            <a:ext cx="8829040" cy="2809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40" y="4142105"/>
            <a:ext cx="3996690" cy="2647315"/>
          </a:xfrm>
          <a:prstGeom prst="rect">
            <a:avLst/>
          </a:prstGeom>
        </p:spPr>
      </p:pic>
      <p:sp>
        <p:nvSpPr>
          <p:cNvPr id="25601" name="标题 109569"/>
          <p:cNvSpPr>
            <a:spLocks noGrp="1"/>
          </p:cNvSpPr>
          <p:nvPr/>
        </p:nvSpPr>
        <p:spPr>
          <a:xfrm>
            <a:off x="531813" y="7397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</a:rPr>
              <a:t>课 堂 练 习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1699895"/>
            <a:ext cx="7784465" cy="4378960"/>
          </a:xfrm>
          <a:prstGeom prst="rect">
            <a:avLst/>
          </a:prstGeom>
        </p:spPr>
      </p:pic>
      <p:sp>
        <p:nvSpPr>
          <p:cNvPr id="5121" name="矩形 274433"/>
          <p:cNvSpPr/>
          <p:nvPr/>
        </p:nvSpPr>
        <p:spPr>
          <a:xfrm>
            <a:off x="991235" y="535940"/>
            <a:ext cx="6683375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sz="4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十字路口交通事故鉴定</a:t>
            </a:r>
            <a:endParaRPr lang="zh-CN" sz="44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87" name="图片 71786" descr="a1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1613" y="46038"/>
            <a:ext cx="2314575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88" name="椭圆 71787"/>
          <p:cNvSpPr/>
          <p:nvPr/>
        </p:nvSpPr>
        <p:spPr>
          <a:xfrm>
            <a:off x="6586538" y="765175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89" name="椭圆 71788"/>
          <p:cNvSpPr/>
          <p:nvPr/>
        </p:nvSpPr>
        <p:spPr>
          <a:xfrm>
            <a:off x="6154738" y="1054100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90" name="椭圆 71789"/>
          <p:cNvSpPr/>
          <p:nvPr/>
        </p:nvSpPr>
        <p:spPr>
          <a:xfrm>
            <a:off x="6011863" y="2135188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91" name="椭圆 71790"/>
          <p:cNvSpPr/>
          <p:nvPr/>
        </p:nvSpPr>
        <p:spPr>
          <a:xfrm>
            <a:off x="6370638" y="333375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92" name="任意多边形 71791"/>
          <p:cNvSpPr/>
          <p:nvPr/>
        </p:nvSpPr>
        <p:spPr>
          <a:xfrm>
            <a:off x="6011863" y="287338"/>
            <a:ext cx="647700" cy="1919287"/>
          </a:xfrm>
          <a:custGeom>
            <a:avLst/>
            <a:gdLst/>
            <a:ahLst/>
            <a:cxnLst/>
            <a:pathLst>
              <a:path w="408" h="1209">
                <a:moveTo>
                  <a:pt x="0" y="1209"/>
                </a:moveTo>
                <a:cubicBezTo>
                  <a:pt x="26" y="967"/>
                  <a:pt x="53" y="725"/>
                  <a:pt x="91" y="529"/>
                </a:cubicBezTo>
                <a:cubicBezTo>
                  <a:pt x="129" y="333"/>
                  <a:pt x="174" y="60"/>
                  <a:pt x="227" y="30"/>
                </a:cubicBezTo>
                <a:cubicBezTo>
                  <a:pt x="280" y="0"/>
                  <a:pt x="378" y="294"/>
                  <a:pt x="408" y="347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793" name="圆角矩形标注 71792"/>
          <p:cNvSpPr/>
          <p:nvPr/>
        </p:nvSpPr>
        <p:spPr>
          <a:xfrm>
            <a:off x="7019925" y="1919288"/>
            <a:ext cx="2057400" cy="819150"/>
          </a:xfrm>
          <a:prstGeom prst="wedgeRoundRectCallout">
            <a:avLst>
              <a:gd name="adj1" fmla="val -95833"/>
              <a:gd name="adj2" fmla="val -92440"/>
              <a:gd name="adj3" fmla="val 16667"/>
            </a:avLst>
          </a:prstGeom>
          <a:solidFill>
            <a:srgbClr val="CCFFCC">
              <a:alpha val="70000"/>
            </a:srgbClr>
          </a:solidFill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 anchor="t">
            <a:spAutoFit/>
          </a:bodyPr>
          <a:p>
            <a:pPr algn="ctr"/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质心运动轨迹抛物线</a:t>
            </a:r>
            <a:endParaRPr lang="zh-CN" altLang="en-US" sz="240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94" name="圆角矩形标注 71793"/>
          <p:cNvSpPr/>
          <p:nvPr/>
        </p:nvSpPr>
        <p:spPr>
          <a:xfrm>
            <a:off x="4859338" y="261938"/>
            <a:ext cx="793750" cy="425450"/>
          </a:xfrm>
          <a:prstGeom prst="wedgeRoundRectCallout">
            <a:avLst>
              <a:gd name="adj1" fmla="val 112199"/>
              <a:gd name="adj2" fmla="val 144028"/>
              <a:gd name="adj3" fmla="val 16667"/>
            </a:avLst>
          </a:prstGeom>
          <a:solidFill>
            <a:srgbClr val="CCFFCC">
              <a:alpha val="70000"/>
            </a:srgbClr>
          </a:solidFill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 anchor="t">
            <a:spAutoFit/>
          </a:bodyPr>
          <a:p>
            <a:pPr algn="ctr"/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</a:t>
            </a:r>
            <a:endParaRPr lang="zh-CN" altLang="en-US" sz="240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96" name="文本框 71795"/>
          <p:cNvSpPr txBox="1"/>
          <p:nvPr/>
        </p:nvSpPr>
        <p:spPr>
          <a:xfrm>
            <a:off x="236538" y="765175"/>
            <a:ext cx="3544887" cy="582613"/>
          </a:xfrm>
          <a:prstGeom prst="rect">
            <a:avLst/>
          </a:prstGeom>
          <a:noFill/>
          <a:ln w="12700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一、质心的概念</a:t>
            </a:r>
            <a:endParaRPr lang="zh-CN" altLang="en-US" sz="320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71797" name="文本框 71796"/>
          <p:cNvSpPr txBox="1"/>
          <p:nvPr/>
        </p:nvSpPr>
        <p:spPr>
          <a:xfrm>
            <a:off x="106363" y="1411288"/>
            <a:ext cx="4175125" cy="630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举例：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跳水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99" name="文本框 71798"/>
          <p:cNvSpPr txBox="1"/>
          <p:nvPr/>
        </p:nvSpPr>
        <p:spPr>
          <a:xfrm>
            <a:off x="190500" y="4597400"/>
            <a:ext cx="3290888" cy="1706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 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如何描述跳水运动员和手榴弹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整体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运动的呢？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25" y="2205038"/>
            <a:ext cx="4175125" cy="630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投出的手榴弹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38550" y="4524375"/>
            <a:ext cx="5257800" cy="1600200"/>
            <a:chOff x="6180" y="7417"/>
            <a:chExt cx="8280" cy="2520"/>
          </a:xfrm>
        </p:grpSpPr>
        <p:grpSp>
          <p:nvGrpSpPr>
            <p:cNvPr id="23566" name="组合 71719"/>
            <p:cNvGrpSpPr/>
            <p:nvPr/>
          </p:nvGrpSpPr>
          <p:grpSpPr>
            <a:xfrm>
              <a:off x="13260" y="8977"/>
              <a:ext cx="1200" cy="960"/>
              <a:chOff x="3120" y="2256"/>
              <a:chExt cx="480" cy="384"/>
            </a:xfrm>
          </p:grpSpPr>
          <p:grpSp>
            <p:nvGrpSpPr>
              <p:cNvPr id="23567" name="组合 71720"/>
              <p:cNvGrpSpPr/>
              <p:nvPr/>
            </p:nvGrpSpPr>
            <p:grpSpPr>
              <a:xfrm>
                <a:off x="3120" y="2256"/>
                <a:ext cx="480" cy="384"/>
                <a:chOff x="3024" y="2688"/>
                <a:chExt cx="480" cy="384"/>
              </a:xfrm>
            </p:grpSpPr>
            <p:sp>
              <p:nvSpPr>
                <p:cNvPr id="23568" name="椭圆 71721"/>
                <p:cNvSpPr/>
                <p:nvPr/>
              </p:nvSpPr>
              <p:spPr>
                <a:xfrm rot="-350549">
                  <a:off x="3024" y="2688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TopLeft">
                    <a:rot lat="1800000" lon="19200000" rev="0"/>
                  </a:camera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69" name="椭圆 71722"/>
                <p:cNvSpPr/>
                <p:nvPr/>
              </p:nvSpPr>
              <p:spPr>
                <a:xfrm rot="-350549">
                  <a:off x="3237" y="2832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5400000" lon="18300000" rev="0"/>
                  </a:camera>
                  <a:lightRig rig="legacyFlat4" dir="b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3570" name="椭圆 71723"/>
              <p:cNvSpPr/>
              <p:nvPr/>
            </p:nvSpPr>
            <p:spPr>
              <a:xfrm>
                <a:off x="3216" y="235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571" name="组合 71729"/>
            <p:cNvGrpSpPr/>
            <p:nvPr/>
          </p:nvGrpSpPr>
          <p:grpSpPr>
            <a:xfrm>
              <a:off x="6180" y="7417"/>
              <a:ext cx="8280" cy="2520"/>
              <a:chOff x="432" y="2928"/>
              <a:chExt cx="3312" cy="1008"/>
            </a:xfrm>
          </p:grpSpPr>
          <p:grpSp>
            <p:nvGrpSpPr>
              <p:cNvPr id="23572" name="组合 71731"/>
              <p:cNvGrpSpPr/>
              <p:nvPr/>
            </p:nvGrpSpPr>
            <p:grpSpPr>
              <a:xfrm>
                <a:off x="432" y="3504"/>
                <a:ext cx="430" cy="432"/>
                <a:chOff x="1200" y="2880"/>
                <a:chExt cx="430" cy="432"/>
              </a:xfrm>
            </p:grpSpPr>
            <p:sp>
              <p:nvSpPr>
                <p:cNvPr id="23573" name="椭圆 71732"/>
                <p:cNvSpPr/>
                <p:nvPr/>
              </p:nvSpPr>
              <p:spPr>
                <a:xfrm rot="-350549">
                  <a:off x="1200" y="3204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BottomLeft">
                    <a:rot lat="20400000" lon="20400000" rev="0"/>
                  </a:camera>
                  <a:lightRig rig="legacyFlat3" dir="t"/>
                </a:scene3d>
                <a:sp3d extrusionH="557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74" name="椭圆 71733"/>
                <p:cNvSpPr/>
                <p:nvPr/>
              </p:nvSpPr>
              <p:spPr>
                <a:xfrm rot="-350549">
                  <a:off x="1363" y="2880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ObliqueBottomLeft">
                    <a:rot lat="20100000" lon="20400000" rev="0"/>
                  </a:camera>
                  <a:lightRig rig="legacyFlat3" dir="r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75" name="组合 71736"/>
              <p:cNvGrpSpPr/>
              <p:nvPr/>
            </p:nvGrpSpPr>
            <p:grpSpPr>
              <a:xfrm>
                <a:off x="864" y="3504"/>
                <a:ext cx="567" cy="252"/>
                <a:chOff x="1764" y="2772"/>
                <a:chExt cx="567" cy="252"/>
              </a:xfrm>
            </p:grpSpPr>
            <p:sp>
              <p:nvSpPr>
                <p:cNvPr id="23576" name="椭圆 71737"/>
                <p:cNvSpPr/>
                <p:nvPr/>
              </p:nvSpPr>
              <p:spPr>
                <a:xfrm rot="-350549">
                  <a:off x="1764" y="2772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TopLeft">
                    <a:rot lat="0" lon="18900000" rev="0"/>
                  </a:camera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77" name="椭圆 71738"/>
                <p:cNvSpPr/>
                <p:nvPr/>
              </p:nvSpPr>
              <p:spPr>
                <a:xfrm rot="-350549">
                  <a:off x="2064" y="2784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1500000" lon="17700000" rev="0"/>
                  </a:camera>
                  <a:lightRig rig="legacyFlat3" dir="r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78" name="组合 71741"/>
              <p:cNvGrpSpPr/>
              <p:nvPr/>
            </p:nvGrpSpPr>
            <p:grpSpPr>
              <a:xfrm>
                <a:off x="1200" y="3264"/>
                <a:ext cx="267" cy="576"/>
                <a:chOff x="1941" y="2640"/>
                <a:chExt cx="267" cy="576"/>
              </a:xfrm>
            </p:grpSpPr>
            <p:sp>
              <p:nvSpPr>
                <p:cNvPr id="23579" name="椭圆 71742"/>
                <p:cNvSpPr/>
                <p:nvPr/>
              </p:nvSpPr>
              <p:spPr>
                <a:xfrm rot="-350549">
                  <a:off x="2016" y="2640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PerspectiveTop">
                    <a:rot lat="4800000" lon="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0" name="椭圆 71743"/>
                <p:cNvSpPr/>
                <p:nvPr/>
              </p:nvSpPr>
              <p:spPr>
                <a:xfrm rot="-350549">
                  <a:off x="1941" y="2976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Top">
                    <a:rot lat="4500000" lon="0" rev="0"/>
                  </a:camera>
                  <a:lightRig rig="legacyFlat3" dir="b"/>
                </a:scene3d>
                <a:sp3d extrusionH="5953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81" name="组合 71746"/>
              <p:cNvGrpSpPr/>
              <p:nvPr/>
            </p:nvGrpSpPr>
            <p:grpSpPr>
              <a:xfrm>
                <a:off x="1392" y="3120"/>
                <a:ext cx="384" cy="492"/>
                <a:chOff x="2988" y="2592"/>
                <a:chExt cx="384" cy="492"/>
              </a:xfrm>
            </p:grpSpPr>
            <p:sp>
              <p:nvSpPr>
                <p:cNvPr id="23582" name="椭圆 71747"/>
                <p:cNvSpPr/>
                <p:nvPr/>
              </p:nvSpPr>
              <p:spPr>
                <a:xfrm rot="-350549">
                  <a:off x="3264" y="2592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PerspectiveTopRight">
                    <a:rot lat="3300000" lon="1500000" rev="0"/>
                  </a:camera>
                  <a:lightRig rig="legacyFlat3" dir="b"/>
                </a:scene3d>
                <a:sp3d extrusionH="5064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3" name="椭圆 71748"/>
                <p:cNvSpPr/>
                <p:nvPr/>
              </p:nvSpPr>
              <p:spPr>
                <a:xfrm rot="-350549">
                  <a:off x="2988" y="2844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5400000" lon="1800000" rev="0"/>
                  </a:camera>
                  <a:lightRig rig="legacyFlat3" dir="b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84" name="组合 71751"/>
              <p:cNvGrpSpPr/>
              <p:nvPr/>
            </p:nvGrpSpPr>
            <p:grpSpPr>
              <a:xfrm>
                <a:off x="1824" y="3108"/>
                <a:ext cx="567" cy="252"/>
                <a:chOff x="1764" y="2772"/>
                <a:chExt cx="567" cy="252"/>
              </a:xfrm>
            </p:grpSpPr>
            <p:sp>
              <p:nvSpPr>
                <p:cNvPr id="23585" name="椭圆 71752"/>
                <p:cNvSpPr/>
                <p:nvPr/>
              </p:nvSpPr>
              <p:spPr>
                <a:xfrm rot="-350549">
                  <a:off x="1764" y="2772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TopLeft">
                    <a:rot lat="0" lon="18900000" rev="0"/>
                  </a:camera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6" name="椭圆 71753"/>
                <p:cNvSpPr/>
                <p:nvPr/>
              </p:nvSpPr>
              <p:spPr>
                <a:xfrm rot="-350549">
                  <a:off x="2064" y="2784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1500000" lon="17700000" rev="0"/>
                  </a:camera>
                  <a:lightRig rig="legacyFlat3" dir="r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87" name="组合 71756"/>
              <p:cNvGrpSpPr/>
              <p:nvPr/>
            </p:nvGrpSpPr>
            <p:grpSpPr>
              <a:xfrm>
                <a:off x="2208" y="2928"/>
                <a:ext cx="384" cy="492"/>
                <a:chOff x="2988" y="2592"/>
                <a:chExt cx="384" cy="492"/>
              </a:xfrm>
            </p:grpSpPr>
            <p:sp>
              <p:nvSpPr>
                <p:cNvPr id="23588" name="椭圆 71757"/>
                <p:cNvSpPr/>
                <p:nvPr/>
              </p:nvSpPr>
              <p:spPr>
                <a:xfrm rot="-350549">
                  <a:off x="3264" y="2592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PerspectiveTopRight">
                    <a:rot lat="3300000" lon="1500000" rev="0"/>
                  </a:camera>
                  <a:lightRig rig="legacyFlat3" dir="b"/>
                </a:scene3d>
                <a:sp3d extrusionH="5064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89" name="椭圆 71758"/>
                <p:cNvSpPr/>
                <p:nvPr/>
              </p:nvSpPr>
              <p:spPr>
                <a:xfrm rot="-350549">
                  <a:off x="2988" y="2844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5400000" lon="1800000" rev="0"/>
                  </a:camera>
                  <a:lightRig rig="legacyFlat3" dir="b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90" name="组合 71761"/>
              <p:cNvGrpSpPr/>
              <p:nvPr/>
            </p:nvGrpSpPr>
            <p:grpSpPr>
              <a:xfrm>
                <a:off x="2448" y="2928"/>
                <a:ext cx="492" cy="396"/>
                <a:chOff x="1920" y="2640"/>
                <a:chExt cx="492" cy="396"/>
              </a:xfrm>
            </p:grpSpPr>
            <p:sp>
              <p:nvSpPr>
                <p:cNvPr id="23591" name="椭圆 71762"/>
                <p:cNvSpPr/>
                <p:nvPr/>
              </p:nvSpPr>
              <p:spPr>
                <a:xfrm rot="-350549">
                  <a:off x="2304" y="2928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PerspectiveFront">
                    <a:rot lat="18000000" lon="30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2" name="椭圆 71763"/>
                <p:cNvSpPr/>
                <p:nvPr/>
              </p:nvSpPr>
              <p:spPr>
                <a:xfrm rot="-350549">
                  <a:off x="1920" y="2640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17100000" lon="3300000" rev="0"/>
                  </a:camera>
                  <a:lightRig rig="legacyFlat4" dir="b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93" name="组合 71766"/>
              <p:cNvGrpSpPr/>
              <p:nvPr/>
            </p:nvGrpSpPr>
            <p:grpSpPr>
              <a:xfrm>
                <a:off x="3264" y="3552"/>
                <a:ext cx="480" cy="384"/>
                <a:chOff x="3024" y="2688"/>
                <a:chExt cx="480" cy="384"/>
              </a:xfrm>
            </p:grpSpPr>
            <p:sp>
              <p:nvSpPr>
                <p:cNvPr id="23594" name="椭圆 71767"/>
                <p:cNvSpPr/>
                <p:nvPr/>
              </p:nvSpPr>
              <p:spPr>
                <a:xfrm rot="-350549">
                  <a:off x="3024" y="2688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TopLeft">
                    <a:rot lat="1800000" lon="19200000" rev="0"/>
                  </a:camera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5" name="椭圆 71768"/>
                <p:cNvSpPr/>
                <p:nvPr/>
              </p:nvSpPr>
              <p:spPr>
                <a:xfrm rot="-350549">
                  <a:off x="3237" y="2832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5400000" lon="18300000" rev="0"/>
                  </a:camera>
                  <a:lightRig rig="legacyFlat4" dir="b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596" name="组合 71771"/>
              <p:cNvGrpSpPr/>
              <p:nvPr/>
            </p:nvGrpSpPr>
            <p:grpSpPr>
              <a:xfrm>
                <a:off x="2976" y="3012"/>
                <a:ext cx="411" cy="444"/>
                <a:chOff x="2928" y="2064"/>
                <a:chExt cx="411" cy="444"/>
              </a:xfrm>
            </p:grpSpPr>
            <p:sp>
              <p:nvSpPr>
                <p:cNvPr id="23597" name="椭圆 71772"/>
                <p:cNvSpPr/>
                <p:nvPr/>
              </p:nvSpPr>
              <p:spPr>
                <a:xfrm rot="-350549">
                  <a:off x="2928" y="2400"/>
                  <a:ext cx="108" cy="108"/>
                </a:xfrm>
                <a:prstGeom prst="ellipse">
                  <a:avLst/>
                </a:prstGeom>
                <a:solidFill>
                  <a:srgbClr val="FFFF66"/>
                </a:solidFill>
                <a:ln w="9525"/>
                <a:scene3d>
                  <a:camera prst="legacyObliqueBottomLeft">
                    <a:rot lat="19500000" lon="20100000" rev="0"/>
                  </a:camera>
                  <a:lightRig rig="legacyFlat3" dir="t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598" name="椭圆 71773"/>
                <p:cNvSpPr/>
                <p:nvPr/>
              </p:nvSpPr>
              <p:spPr>
                <a:xfrm rot="-350549">
                  <a:off x="3072" y="2064"/>
                  <a:ext cx="267" cy="240"/>
                </a:xfrm>
                <a:prstGeom prst="ellipse">
                  <a:avLst/>
                </a:prstGeom>
                <a:solidFill>
                  <a:srgbClr val="66FF66"/>
                </a:solidFill>
                <a:ln w="9525"/>
                <a:scene3d>
                  <a:camera prst="legacyPerspectiveFront">
                    <a:rot lat="17100000" lon="19200000" rev="0"/>
                  </a:camera>
                  <a:lightRig rig="legacyFlat2" dir="t"/>
                </a:scene3d>
                <a:sp3d extrusionH="557200" prstMaterial="legacyMetal">
                  <a:bevelT w="13500" h="13500" prst="angle"/>
                  <a:bevelB w="13500" h="13500" prst="angle"/>
                  <a:extrusionClr>
                    <a:srgbClr val="66FF66"/>
                  </a:extrusionClr>
                </a:sp3d>
              </p:spPr>
              <p:txBody>
                <a:bodyPr anchor="t">
                  <a:flatTx/>
                </a:bodyPr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38" name="任意多边形 71775"/>
          <p:cNvSpPr/>
          <p:nvPr/>
        </p:nvSpPr>
        <p:spPr>
          <a:xfrm>
            <a:off x="3865563" y="4794250"/>
            <a:ext cx="4495800" cy="1219200"/>
          </a:xfrm>
          <a:custGeom>
            <a:avLst/>
            <a:gdLst/>
            <a:ahLst/>
            <a:cxnLst/>
            <a:pathLst>
              <a:path w="2832" h="1008">
                <a:moveTo>
                  <a:pt x="0" y="1008"/>
                </a:moveTo>
                <a:cubicBezTo>
                  <a:pt x="252" y="816"/>
                  <a:pt x="504" y="624"/>
                  <a:pt x="720" y="480"/>
                </a:cubicBezTo>
                <a:cubicBezTo>
                  <a:pt x="936" y="336"/>
                  <a:pt x="1152" y="216"/>
                  <a:pt x="1296" y="144"/>
                </a:cubicBezTo>
                <a:cubicBezTo>
                  <a:pt x="1440" y="72"/>
                  <a:pt x="1496" y="72"/>
                  <a:pt x="1584" y="48"/>
                </a:cubicBezTo>
                <a:cubicBezTo>
                  <a:pt x="1672" y="24"/>
                  <a:pt x="1736" y="0"/>
                  <a:pt x="1824" y="0"/>
                </a:cubicBezTo>
                <a:cubicBezTo>
                  <a:pt x="1912" y="0"/>
                  <a:pt x="2008" y="8"/>
                  <a:pt x="2112" y="48"/>
                </a:cubicBezTo>
                <a:cubicBezTo>
                  <a:pt x="2216" y="88"/>
                  <a:pt x="2352" y="160"/>
                  <a:pt x="2448" y="240"/>
                </a:cubicBezTo>
                <a:cubicBezTo>
                  <a:pt x="2544" y="320"/>
                  <a:pt x="2624" y="432"/>
                  <a:pt x="2688" y="528"/>
                </a:cubicBezTo>
                <a:cubicBezTo>
                  <a:pt x="2752" y="624"/>
                  <a:pt x="2800" y="768"/>
                  <a:pt x="2832" y="816"/>
                </a:cubicBezTo>
              </a:path>
            </a:pathLst>
          </a:custGeom>
          <a:noFill/>
          <a:ln w="9525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9" name="圆角矩形标注 38"/>
          <p:cNvSpPr/>
          <p:nvPr/>
        </p:nvSpPr>
        <p:spPr>
          <a:xfrm>
            <a:off x="6196013" y="3276600"/>
            <a:ext cx="1828800" cy="841375"/>
          </a:xfrm>
          <a:prstGeom prst="wedgeRoundRectCallout">
            <a:avLst>
              <a:gd name="adj1" fmla="val -76236"/>
              <a:gd name="adj2" fmla="val 160657"/>
              <a:gd name="adj3" fmla="val 16667"/>
            </a:avLst>
          </a:prstGeom>
          <a:solidFill>
            <a:srgbClr val="CCFFCC">
              <a:alpha val="70000"/>
            </a:srgbClr>
          </a:solidFill>
          <a:ln w="9525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18000" tIns="10800" rIns="18000" bIns="10800" anchor="t">
            <a:spAutoFit/>
          </a:bodyPr>
          <a:p>
            <a:pPr algn="ctr"/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质心运动轨迹抛物线</a:t>
            </a:r>
            <a:endParaRPr lang="zh-CN" altLang="en-US" sz="240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781425" y="4721225"/>
            <a:ext cx="4584700" cy="1371600"/>
            <a:chOff x="6520" y="5063"/>
            <a:chExt cx="7220" cy="2160"/>
          </a:xfrm>
        </p:grpSpPr>
        <p:grpSp>
          <p:nvGrpSpPr>
            <p:cNvPr id="23602" name="组合 40"/>
            <p:cNvGrpSpPr/>
            <p:nvPr/>
          </p:nvGrpSpPr>
          <p:grpSpPr>
            <a:xfrm>
              <a:off x="6520" y="5063"/>
              <a:ext cx="6480" cy="2160"/>
              <a:chOff x="6420" y="5171"/>
              <a:chExt cx="6480" cy="2160"/>
            </a:xfrm>
          </p:grpSpPr>
          <p:sp>
            <p:nvSpPr>
              <p:cNvPr id="23603" name="椭圆 71688"/>
              <p:cNvSpPr/>
              <p:nvPr/>
            </p:nvSpPr>
            <p:spPr>
              <a:xfrm>
                <a:off x="6420" y="709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4" name="椭圆 71693"/>
              <p:cNvSpPr/>
              <p:nvPr/>
            </p:nvSpPr>
            <p:spPr>
              <a:xfrm>
                <a:off x="7500" y="640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5" name="椭圆 71698"/>
              <p:cNvSpPr/>
              <p:nvPr/>
            </p:nvSpPr>
            <p:spPr>
              <a:xfrm>
                <a:off x="8220" y="613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6" name="椭圆 71703"/>
              <p:cNvSpPr/>
              <p:nvPr/>
            </p:nvSpPr>
            <p:spPr>
              <a:xfrm>
                <a:off x="9060" y="568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7" name="椭圆 71708"/>
              <p:cNvSpPr/>
              <p:nvPr/>
            </p:nvSpPr>
            <p:spPr>
              <a:xfrm>
                <a:off x="9900" y="541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8" name="椭圆 71713"/>
              <p:cNvSpPr/>
              <p:nvPr/>
            </p:nvSpPr>
            <p:spPr>
              <a:xfrm>
                <a:off x="11100" y="517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09" name="椭圆 71718"/>
              <p:cNvSpPr/>
              <p:nvPr/>
            </p:nvSpPr>
            <p:spPr>
              <a:xfrm>
                <a:off x="11940" y="541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10" name="椭圆 71728"/>
              <p:cNvSpPr/>
              <p:nvPr/>
            </p:nvSpPr>
            <p:spPr>
              <a:xfrm>
                <a:off x="12660" y="5741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3611" name="椭圆 71769"/>
            <p:cNvSpPr/>
            <p:nvPr/>
          </p:nvSpPr>
          <p:spPr>
            <a:xfrm>
              <a:off x="13500" y="6517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612" name="文本框 237569"/>
          <p:cNvSpPr txBox="1"/>
          <p:nvPr/>
        </p:nvSpPr>
        <p:spPr>
          <a:xfrm>
            <a:off x="511175" y="79375"/>
            <a:ext cx="39560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4.3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质心运动定理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7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7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7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7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7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7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3" grpId="0" bldLvl="0" animBg="1"/>
      <p:bldP spid="71794" grpId="0" bldLvl="0" animBg="1"/>
      <p:bldP spid="71796" grpId="0"/>
      <p:bldP spid="71797" grpId="0"/>
      <p:bldP spid="71799" grpId="0"/>
      <p:bldP spid="2" grpId="0"/>
      <p:bldP spid="39" grpId="0" bldLvl="0" animBg="1"/>
      <p:bldP spid="3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矩形 248833"/>
          <p:cNvSpPr/>
          <p:nvPr/>
        </p:nvSpPr>
        <p:spPr>
          <a:xfrm>
            <a:off x="512445" y="1033145"/>
            <a:ext cx="49958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系统由两个质点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35" name="矩形 248834"/>
          <p:cNvSpPr/>
          <p:nvPr/>
        </p:nvSpPr>
        <p:spPr>
          <a:xfrm>
            <a:off x="538798" y="1771650"/>
            <a:ext cx="5272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对质点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分别应用动能定理：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8836" name="对象 248835"/>
          <p:cNvGraphicFramePr/>
          <p:nvPr/>
        </p:nvGraphicFramePr>
        <p:xfrm>
          <a:off x="467360" y="2419350"/>
          <a:ext cx="453707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649730" imgH="304800" progId="Equation.3">
                  <p:embed/>
                </p:oleObj>
              </mc:Choice>
              <mc:Fallback>
                <p:oleObj name="" r:id="rId1" imgW="1649730" imgH="3048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360" y="2419350"/>
                        <a:ext cx="4537075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7" name="对象 248836"/>
          <p:cNvGraphicFramePr/>
          <p:nvPr/>
        </p:nvGraphicFramePr>
        <p:xfrm>
          <a:off x="538798" y="3211513"/>
          <a:ext cx="44640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1700530" imgH="304800" progId="Equation.3">
                  <p:embed/>
                </p:oleObj>
              </mc:Choice>
              <mc:Fallback>
                <p:oleObj name="" r:id="rId3" imgW="1700530" imgH="3048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798" y="3211513"/>
                        <a:ext cx="4464050" cy="793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248837"/>
          <p:cNvGraphicFramePr/>
          <p:nvPr/>
        </p:nvGraphicFramePr>
        <p:xfrm>
          <a:off x="521335" y="4219575"/>
          <a:ext cx="6989763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5" imgW="2564130" imgH="533400" progId="Equation.3">
                  <p:embed/>
                </p:oleObj>
              </mc:Choice>
              <mc:Fallback>
                <p:oleObj name="" r:id="rId5" imgW="2564130" imgH="5334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335" y="4219575"/>
                        <a:ext cx="6989763" cy="1455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9" name="右大括号 248838"/>
          <p:cNvSpPr/>
          <p:nvPr/>
        </p:nvSpPr>
        <p:spPr>
          <a:xfrm>
            <a:off x="5580698" y="2708275"/>
            <a:ext cx="71437" cy="1081088"/>
          </a:xfrm>
          <a:prstGeom prst="rightBrace">
            <a:avLst>
              <a:gd name="adj1" fmla="val 122679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840" name="文本框 248839"/>
          <p:cNvSpPr txBox="1"/>
          <p:nvPr/>
        </p:nvSpPr>
        <p:spPr>
          <a:xfrm>
            <a:off x="5795010" y="2995613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相加，得：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392" name="对象 248840"/>
          <p:cNvGraphicFramePr/>
          <p:nvPr/>
        </p:nvGraphicFramePr>
        <p:xfrm>
          <a:off x="2051050" y="6164580"/>
          <a:ext cx="24479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7" imgW="863600" imgH="228600" progId="Equation.3">
                  <p:embed/>
                </p:oleObj>
              </mc:Choice>
              <mc:Fallback>
                <p:oleObj name="" r:id="rId7" imgW="863600" imgH="2286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050" y="6164580"/>
                        <a:ext cx="2447925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椭圆形标注 248841"/>
          <p:cNvSpPr/>
          <p:nvPr/>
        </p:nvSpPr>
        <p:spPr>
          <a:xfrm>
            <a:off x="287020" y="4003675"/>
            <a:ext cx="3640455" cy="1368425"/>
          </a:xfrm>
          <a:prstGeom prst="wedgeEllipseCallout">
            <a:avLst>
              <a:gd name="adj1" fmla="val 36444"/>
              <a:gd name="adj2" fmla="val 55199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43" name="矩形 248842"/>
          <p:cNvSpPr/>
          <p:nvPr/>
        </p:nvSpPr>
        <p:spPr>
          <a:xfrm>
            <a:off x="3491548" y="5300663"/>
            <a:ext cx="574675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32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5" name="椭圆形标注 248843"/>
          <p:cNvSpPr/>
          <p:nvPr/>
        </p:nvSpPr>
        <p:spPr>
          <a:xfrm>
            <a:off x="4139565" y="3868420"/>
            <a:ext cx="3672205" cy="1432560"/>
          </a:xfrm>
          <a:prstGeom prst="wedgeEllipseCallout">
            <a:avLst>
              <a:gd name="adj1" fmla="val 36963"/>
              <a:gd name="adj2" fmla="val 50157"/>
            </a:avLst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6" name="矩形 248844"/>
          <p:cNvSpPr/>
          <p:nvPr/>
        </p:nvSpPr>
        <p:spPr>
          <a:xfrm>
            <a:off x="7053898" y="5300663"/>
            <a:ext cx="183832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7" name="右箭头 248845"/>
          <p:cNvSpPr/>
          <p:nvPr/>
        </p:nvSpPr>
        <p:spPr>
          <a:xfrm>
            <a:off x="611188" y="638079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7" name="图片 248846" descr="图片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308" y="907415"/>
            <a:ext cx="34925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49" name="文本框 248848"/>
          <p:cNvSpPr txBox="1"/>
          <p:nvPr/>
        </p:nvSpPr>
        <p:spPr>
          <a:xfrm>
            <a:off x="189230" y="229553"/>
            <a:ext cx="467423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类比：质点系的动能定理</a:t>
            </a:r>
            <a:endParaRPr lang="zh-CN" altLang="en-US" sz="320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6402" name="对象 248837"/>
          <p:cNvGraphicFramePr/>
          <p:nvPr/>
        </p:nvGraphicFramePr>
        <p:xfrm>
          <a:off x="468313" y="5540058"/>
          <a:ext cx="238601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0" imgW="876300" imgH="228600" progId="Equation.3">
                  <p:embed/>
                </p:oleObj>
              </mc:Choice>
              <mc:Fallback>
                <p:oleObj name="" r:id="rId10" imgW="876300" imgH="2286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313" y="5540058"/>
                        <a:ext cx="2386012" cy="623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8834" name="矩形 248833"/>
          <p:cNvSpPr/>
          <p:nvPr/>
        </p:nvSpPr>
        <p:spPr>
          <a:xfrm>
            <a:off x="512445" y="674370"/>
            <a:ext cx="499586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系统由两个质点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组成，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8835" name="矩形 248834"/>
          <p:cNvSpPr/>
          <p:nvPr/>
        </p:nvSpPr>
        <p:spPr>
          <a:xfrm>
            <a:off x="467043" y="1341120"/>
            <a:ext cx="527494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对质点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分别应用牛顿定律：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8836" name="对象 248835"/>
          <p:cNvGraphicFramePr/>
          <p:nvPr/>
        </p:nvGraphicFramePr>
        <p:xfrm>
          <a:off x="730885" y="2018665"/>
          <a:ext cx="281114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901700" imgH="241300" progId="Equation.3">
                  <p:embed/>
                </p:oleObj>
              </mc:Choice>
              <mc:Fallback>
                <p:oleObj name="" r:id="rId1" imgW="901700" imgH="2413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0885" y="2018665"/>
                        <a:ext cx="2811145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9" name="右大括号 248838"/>
          <p:cNvSpPr/>
          <p:nvPr/>
        </p:nvSpPr>
        <p:spPr>
          <a:xfrm>
            <a:off x="4217353" y="2277745"/>
            <a:ext cx="71437" cy="1081088"/>
          </a:xfrm>
          <a:prstGeom prst="rightBrace">
            <a:avLst>
              <a:gd name="adj1" fmla="val 122679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840" name="文本框 248839"/>
          <p:cNvSpPr txBox="1"/>
          <p:nvPr/>
        </p:nvSpPr>
        <p:spPr>
          <a:xfrm>
            <a:off x="4575175" y="2493328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相加，得：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392" name="对象 248840"/>
          <p:cNvGraphicFramePr/>
          <p:nvPr/>
        </p:nvGraphicFramePr>
        <p:xfrm>
          <a:off x="1463675" y="5909310"/>
          <a:ext cx="2088515" cy="64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3" imgW="736600" imgH="254000" progId="Equation.3">
                  <p:embed/>
                </p:oleObj>
              </mc:Choice>
              <mc:Fallback>
                <p:oleObj name="" r:id="rId3" imgW="736600" imgH="2540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3675" y="5909310"/>
                        <a:ext cx="2088515" cy="642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7" name="右箭头 248845"/>
          <p:cNvSpPr/>
          <p:nvPr/>
        </p:nvSpPr>
        <p:spPr>
          <a:xfrm>
            <a:off x="282258" y="605059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7" name="图片 248846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308" y="738505"/>
            <a:ext cx="34925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49" name="文本框 248848"/>
          <p:cNvSpPr txBox="1"/>
          <p:nvPr/>
        </p:nvSpPr>
        <p:spPr>
          <a:xfrm>
            <a:off x="189230" y="14288"/>
            <a:ext cx="753237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质点系的牛顿第二定律</a:t>
            </a:r>
            <a:r>
              <a:rPr lang="en-US" altLang="zh-CN" sz="3200" dirty="0">
                <a:solidFill>
                  <a:srgbClr val="A50021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质心运动定理</a:t>
            </a:r>
            <a:endParaRPr lang="zh-CN" altLang="en-US" sz="3200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730885" y="2807335"/>
          <a:ext cx="281051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952500" imgH="241300" progId="Equation.3">
                  <p:embed/>
                </p:oleObj>
              </mc:Choice>
              <mc:Fallback>
                <p:oleObj name="" r:id="rId6" imgW="952500" imgH="2413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0885" y="2807335"/>
                        <a:ext cx="281051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784860" y="3707130"/>
          <a:ext cx="4078605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8" imgW="1308100" imgH="241300" progId="Equation.3">
                  <p:embed/>
                </p:oleObj>
              </mc:Choice>
              <mc:Fallback>
                <p:oleObj name="" r:id="rId8" imgW="1308100" imgH="2413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860" y="3707130"/>
                        <a:ext cx="4078605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862513" y="3810953"/>
          <a:ext cx="1306830" cy="59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0" imgW="419100" imgH="228600" progId="Equation.3">
                  <p:embed/>
                </p:oleObj>
              </mc:Choice>
              <mc:Fallback>
                <p:oleObj name="" r:id="rId10" imgW="419100" imgH="2286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2513" y="3810953"/>
                        <a:ext cx="1306830" cy="598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248840"/>
          <p:cNvGraphicFramePr/>
          <p:nvPr/>
        </p:nvGraphicFramePr>
        <p:xfrm>
          <a:off x="3783648" y="4665028"/>
          <a:ext cx="2952750" cy="109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2" imgW="1041400" imgH="431800" progId="Equation.3">
                  <p:embed/>
                </p:oleObj>
              </mc:Choice>
              <mc:Fallback>
                <p:oleObj name="" r:id="rId12" imgW="10414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83648" y="4665028"/>
                        <a:ext cx="2952750" cy="1092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730886" y="4856798"/>
          <a:ext cx="249491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4" imgW="800100" imgH="215900" progId="Equation.3">
                  <p:embed/>
                </p:oleObj>
              </mc:Choice>
              <mc:Fallback>
                <p:oleObj name="" r:id="rId14" imgW="800100" imgH="2159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0886" y="4856798"/>
                        <a:ext cx="2494915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967855" y="4928553"/>
            <a:ext cx="1970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质心加速度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/>
      <p:bldP spid="248835" grpId="0"/>
      <p:bldP spid="248839" grpId="0" animBg="1"/>
      <p:bldP spid="248840" grpId="0"/>
      <p:bldP spid="16" grpId="0"/>
      <p:bldP spid="1639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97" name="右箭头 248845"/>
          <p:cNvSpPr/>
          <p:nvPr/>
        </p:nvSpPr>
        <p:spPr>
          <a:xfrm>
            <a:off x="425768" y="605059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8847" name="图片 248846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308" y="594995"/>
            <a:ext cx="3492500" cy="185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8849" name="文本框 248848"/>
          <p:cNvSpPr txBox="1"/>
          <p:nvPr/>
        </p:nvSpPr>
        <p:spPr>
          <a:xfrm>
            <a:off x="332740" y="14288"/>
            <a:ext cx="18161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宋体" panose="02010600030101010101" pitchFamily="2" charset="-122"/>
              </a:rPr>
              <a:t>质</a:t>
            </a:r>
            <a:r>
              <a:rPr lang="zh-CN" sz="3200" dirty="0">
                <a:solidFill>
                  <a:srgbClr val="A50021"/>
                </a:solidFill>
                <a:latin typeface="宋体" panose="02010600030101010101" pitchFamily="2" charset="-122"/>
              </a:rPr>
              <a:t>心坐标</a:t>
            </a:r>
            <a:endParaRPr lang="zh-CN" sz="3200" dirty="0">
              <a:solidFill>
                <a:srgbClr val="A5002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" name="对象 248840"/>
          <p:cNvGraphicFramePr/>
          <p:nvPr/>
        </p:nvGraphicFramePr>
        <p:xfrm>
          <a:off x="697548" y="892493"/>
          <a:ext cx="2952750" cy="109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1041400" imgH="431800" progId="Equation.3">
                  <p:embed/>
                </p:oleObj>
              </mc:Choice>
              <mc:Fallback>
                <p:oleObj name="" r:id="rId2" imgW="10414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7548" y="892493"/>
                        <a:ext cx="2952750" cy="1092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248840"/>
          <p:cNvGraphicFramePr/>
          <p:nvPr/>
        </p:nvGraphicFramePr>
        <p:xfrm>
          <a:off x="697548" y="2304415"/>
          <a:ext cx="3872865" cy="139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1524000" imgH="609600" progId="Equation.3">
                  <p:embed/>
                </p:oleObj>
              </mc:Choice>
              <mc:Fallback>
                <p:oleObj name="" r:id="rId4" imgW="1524000" imgH="6096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7548" y="2304415"/>
                        <a:ext cx="3872865" cy="1395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248840"/>
          <p:cNvGraphicFramePr/>
          <p:nvPr/>
        </p:nvGraphicFramePr>
        <p:xfrm>
          <a:off x="1628775" y="4221480"/>
          <a:ext cx="2581910" cy="9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1016000" imgH="431800" progId="Equation.3">
                  <p:embed/>
                </p:oleObj>
              </mc:Choice>
              <mc:Fallback>
                <p:oleObj name="" r:id="rId6" imgW="10160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8775" y="4221480"/>
                        <a:ext cx="2581910" cy="988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48840"/>
          <p:cNvGraphicFramePr/>
          <p:nvPr/>
        </p:nvGraphicFramePr>
        <p:xfrm>
          <a:off x="1628458" y="5736590"/>
          <a:ext cx="2517775" cy="9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8" imgW="990600" imgH="431800" progId="Equation.3">
                  <p:embed/>
                </p:oleObj>
              </mc:Choice>
              <mc:Fallback>
                <p:oleObj name="" r:id="rId8" imgW="9906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28458" y="5736590"/>
                        <a:ext cx="2517775" cy="988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248840"/>
          <p:cNvGraphicFramePr/>
          <p:nvPr/>
        </p:nvGraphicFramePr>
        <p:xfrm>
          <a:off x="4570413" y="2639060"/>
          <a:ext cx="2936875" cy="9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0" imgW="1155700" imgH="431800" progId="Equation.3">
                  <p:embed/>
                </p:oleObj>
              </mc:Choice>
              <mc:Fallback>
                <p:oleObj name="" r:id="rId10" imgW="11557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0413" y="2639060"/>
                        <a:ext cx="2936875" cy="9886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右箭头 248845"/>
          <p:cNvSpPr/>
          <p:nvPr/>
        </p:nvSpPr>
        <p:spPr>
          <a:xfrm>
            <a:off x="439738" y="4524058"/>
            <a:ext cx="936625" cy="360362"/>
          </a:xfrm>
          <a:prstGeom prst="rightArrow">
            <a:avLst>
              <a:gd name="adj1" fmla="val 50000"/>
              <a:gd name="adj2" fmla="val 64388"/>
            </a:avLst>
          </a:prstGeom>
          <a:solidFill>
            <a:srgbClr val="00FF00"/>
          </a:solidFill>
          <a:ln w="9525">
            <a:noFill/>
          </a:ln>
        </p:spPr>
        <p:txBody>
          <a:bodyPr anchor="t"/>
          <a:p>
            <a:endParaRPr lang="zh-CN" altLang="en-US" sz="1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9" grpId="0"/>
      <p:bldP spid="21" grpId="0" animBg="1"/>
      <p:bldP spid="1639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620" name="文本框 24619"/>
          <p:cNvSpPr txBox="1"/>
          <p:nvPr/>
        </p:nvSpPr>
        <p:spPr>
          <a:xfrm>
            <a:off x="276225" y="749300"/>
            <a:ext cx="8589963" cy="11239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是质量分布的平均位置，叫质点系质量中心，简称系统的质心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表示。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619" name="矩形 24618"/>
          <p:cNvSpPr/>
          <p:nvPr/>
        </p:nvSpPr>
        <p:spPr>
          <a:xfrm>
            <a:off x="165100" y="5610225"/>
            <a:ext cx="88138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物理意义：</a:t>
            </a:r>
            <a:r>
              <a:rPr lang="zh-CN" altLang="en-US" dirty="0">
                <a:solidFill>
                  <a:srgbClr val="000066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质心运动反映了质点系的整体运动趋势。</a:t>
            </a:r>
            <a:endParaRPr lang="zh-CN" altLang="en-US" i="1" dirty="0">
              <a:solidFill>
                <a:srgbClr val="00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4579" name="组合 24578"/>
          <p:cNvGrpSpPr/>
          <p:nvPr/>
        </p:nvGrpSpPr>
        <p:grpSpPr>
          <a:xfrm>
            <a:off x="3633788" y="1873250"/>
            <a:ext cx="4705350" cy="3660775"/>
            <a:chOff x="2160" y="1056"/>
            <a:chExt cx="3168" cy="2418"/>
          </a:xfrm>
        </p:grpSpPr>
        <p:sp>
          <p:nvSpPr>
            <p:cNvPr id="25604" name="矩形 24579"/>
            <p:cNvSpPr/>
            <p:nvPr/>
          </p:nvSpPr>
          <p:spPr>
            <a:xfrm>
              <a:off x="2640" y="2448"/>
              <a:ext cx="212" cy="3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400">
                  <a:solidFill>
                    <a:schemeClr val="tx2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C</a:t>
              </a:r>
              <a:endParaRPr lang="en-US" altLang="zh-CN" sz="240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25605" name="任意多边形 24580"/>
            <p:cNvSpPr/>
            <p:nvPr/>
          </p:nvSpPr>
          <p:spPr>
            <a:xfrm rot="-3587486" flipV="1">
              <a:off x="2895" y="1690"/>
              <a:ext cx="1542" cy="2026"/>
            </a:xfrm>
            <a:custGeom>
              <a:avLst/>
              <a:gdLst/>
              <a:ahLst/>
              <a:cxnLst>
                <a:cxn ang="0">
                  <a:pos x="22917" y="0"/>
                </a:cxn>
                <a:cxn ang="90">
                  <a:pos x="0" y="34257"/>
                </a:cxn>
                <a:cxn ang="180">
                  <a:pos x="6081" y="13531"/>
                </a:cxn>
              </a:cxnLst>
              <a:pathLst>
                <a:path w="27681" h="35131" fill="none">
                  <a:moveTo>
                    <a:pt x="22917" y="0"/>
                  </a:moveTo>
                  <a:cubicBezTo>
                    <a:pt x="25898" y="3702"/>
                    <a:pt x="27681" y="8408"/>
                    <a:pt x="27681" y="13531"/>
                  </a:cubicBezTo>
                  <a:cubicBezTo>
                    <a:pt x="27681" y="25460"/>
                    <a:pt x="18010" y="35131"/>
                    <a:pt x="6081" y="35131"/>
                  </a:cubicBezTo>
                  <a:cubicBezTo>
                    <a:pt x="3966" y="35131"/>
                    <a:pt x="1922" y="34827"/>
                    <a:pt x="-5" y="34262"/>
                  </a:cubicBezTo>
                </a:path>
                <a:path w="27681" h="35131" stroke="0">
                  <a:moveTo>
                    <a:pt x="22917" y="0"/>
                  </a:moveTo>
                  <a:cubicBezTo>
                    <a:pt x="25898" y="3702"/>
                    <a:pt x="27681" y="8408"/>
                    <a:pt x="27681" y="13531"/>
                  </a:cubicBezTo>
                  <a:cubicBezTo>
                    <a:pt x="27681" y="25460"/>
                    <a:pt x="18010" y="35131"/>
                    <a:pt x="6081" y="35131"/>
                  </a:cubicBezTo>
                  <a:cubicBezTo>
                    <a:pt x="3966" y="35131"/>
                    <a:pt x="1922" y="34827"/>
                    <a:pt x="-5" y="34262"/>
                  </a:cubicBezTo>
                  <a:lnTo>
                    <a:pt x="6081" y="13531"/>
                  </a:lnTo>
                  <a:close/>
                </a:path>
              </a:pathLst>
            </a:custGeom>
            <a:noFill/>
            <a:ln w="28575" cap="flat" cmpd="sng">
              <a:solidFill>
                <a:srgbClr val="00008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25606" name="组合 24581"/>
            <p:cNvGrpSpPr/>
            <p:nvPr/>
          </p:nvGrpSpPr>
          <p:grpSpPr>
            <a:xfrm rot="-3361725">
              <a:off x="2472" y="2376"/>
              <a:ext cx="384" cy="144"/>
              <a:chOff x="960" y="2544"/>
              <a:chExt cx="384" cy="144"/>
            </a:xfrm>
          </p:grpSpPr>
          <p:grpSp>
            <p:nvGrpSpPr>
              <p:cNvPr id="25607" name="组合 24582"/>
              <p:cNvGrpSpPr/>
              <p:nvPr/>
            </p:nvGrpSpPr>
            <p:grpSpPr>
              <a:xfrm>
                <a:off x="960" y="2544"/>
                <a:ext cx="384" cy="144"/>
                <a:chOff x="960" y="2496"/>
                <a:chExt cx="528" cy="192"/>
              </a:xfrm>
            </p:grpSpPr>
            <p:sp>
              <p:nvSpPr>
                <p:cNvPr id="25608" name="矩形 24583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09" name="矩形 24584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10" name="椭圆 24585"/>
              <p:cNvSpPr/>
              <p:nvPr/>
            </p:nvSpPr>
            <p:spPr>
              <a:xfrm>
                <a:off x="1187" y="2573"/>
                <a:ext cx="59" cy="59"/>
              </a:xfrm>
              <a:prstGeom prst="ellipse">
                <a:avLst/>
              </a:prstGeom>
              <a:solidFill>
                <a:srgbClr val="333333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11" name="组合 24586"/>
            <p:cNvGrpSpPr/>
            <p:nvPr/>
          </p:nvGrpSpPr>
          <p:grpSpPr>
            <a:xfrm>
              <a:off x="2448" y="1056"/>
              <a:ext cx="2832" cy="1776"/>
              <a:chOff x="2736" y="1248"/>
              <a:chExt cx="2832" cy="1776"/>
            </a:xfrm>
          </p:grpSpPr>
          <p:sp>
            <p:nvSpPr>
              <p:cNvPr id="25612" name="直接连接符 24587"/>
              <p:cNvSpPr/>
              <p:nvPr/>
            </p:nvSpPr>
            <p:spPr>
              <a:xfrm>
                <a:off x="2736" y="3024"/>
                <a:ext cx="2832" cy="0"/>
              </a:xfrm>
              <a:prstGeom prst="line">
                <a:avLst/>
              </a:prstGeom>
              <a:ln w="317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25613" name="直接连接符 24588"/>
              <p:cNvSpPr/>
              <p:nvPr/>
            </p:nvSpPr>
            <p:spPr>
              <a:xfrm flipV="1">
                <a:off x="2736" y="1248"/>
                <a:ext cx="0" cy="1776"/>
              </a:xfrm>
              <a:prstGeom prst="line">
                <a:avLst/>
              </a:prstGeom>
              <a:ln w="317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</p:grpSp>
        <p:sp>
          <p:nvSpPr>
            <p:cNvPr id="25614" name="矩形 24589"/>
            <p:cNvSpPr/>
            <p:nvPr/>
          </p:nvSpPr>
          <p:spPr>
            <a:xfrm>
              <a:off x="2304" y="2832"/>
              <a:ext cx="230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O</a:t>
              </a:r>
              <a:endPara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pSp>
          <p:nvGrpSpPr>
            <p:cNvPr id="25615" name="组合 24590"/>
            <p:cNvGrpSpPr/>
            <p:nvPr/>
          </p:nvGrpSpPr>
          <p:grpSpPr>
            <a:xfrm rot="2899960">
              <a:off x="2736" y="2064"/>
              <a:ext cx="384" cy="144"/>
              <a:chOff x="3024" y="1152"/>
              <a:chExt cx="384" cy="144"/>
            </a:xfrm>
          </p:grpSpPr>
          <p:grpSp>
            <p:nvGrpSpPr>
              <p:cNvPr id="25616" name="组合 24591"/>
              <p:cNvGrpSpPr/>
              <p:nvPr/>
            </p:nvGrpSpPr>
            <p:grpSpPr>
              <a:xfrm>
                <a:off x="3024" y="1152"/>
                <a:ext cx="384" cy="144"/>
                <a:chOff x="960" y="2496"/>
                <a:chExt cx="528" cy="192"/>
              </a:xfrm>
            </p:grpSpPr>
            <p:sp>
              <p:nvSpPr>
                <p:cNvPr id="25617" name="矩形 24592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18" name="矩形 24593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19" name="椭圆 24594"/>
              <p:cNvSpPr/>
              <p:nvPr/>
            </p:nvSpPr>
            <p:spPr>
              <a:xfrm>
                <a:off x="3251" y="1181"/>
                <a:ext cx="59" cy="5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20" name="组合 24595"/>
            <p:cNvGrpSpPr/>
            <p:nvPr/>
          </p:nvGrpSpPr>
          <p:grpSpPr>
            <a:xfrm rot="-10133459">
              <a:off x="3312" y="1920"/>
              <a:ext cx="384" cy="144"/>
              <a:chOff x="3024" y="1152"/>
              <a:chExt cx="384" cy="144"/>
            </a:xfrm>
          </p:grpSpPr>
          <p:grpSp>
            <p:nvGrpSpPr>
              <p:cNvPr id="25621" name="组合 24596"/>
              <p:cNvGrpSpPr/>
              <p:nvPr/>
            </p:nvGrpSpPr>
            <p:grpSpPr>
              <a:xfrm>
                <a:off x="3024" y="1152"/>
                <a:ext cx="384" cy="144"/>
                <a:chOff x="960" y="2496"/>
                <a:chExt cx="528" cy="192"/>
              </a:xfrm>
            </p:grpSpPr>
            <p:sp>
              <p:nvSpPr>
                <p:cNvPr id="25622" name="矩形 24597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23" name="矩形 24598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24" name="椭圆 24599"/>
              <p:cNvSpPr/>
              <p:nvPr/>
            </p:nvSpPr>
            <p:spPr>
              <a:xfrm>
                <a:off x="3251" y="1181"/>
                <a:ext cx="59" cy="5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25" name="组合 24600"/>
            <p:cNvGrpSpPr/>
            <p:nvPr/>
          </p:nvGrpSpPr>
          <p:grpSpPr>
            <a:xfrm rot="-6032589">
              <a:off x="3816" y="2040"/>
              <a:ext cx="384" cy="144"/>
              <a:chOff x="3024" y="1152"/>
              <a:chExt cx="384" cy="144"/>
            </a:xfrm>
          </p:grpSpPr>
          <p:grpSp>
            <p:nvGrpSpPr>
              <p:cNvPr id="25626" name="组合 24601"/>
              <p:cNvGrpSpPr/>
              <p:nvPr/>
            </p:nvGrpSpPr>
            <p:grpSpPr>
              <a:xfrm>
                <a:off x="3024" y="1152"/>
                <a:ext cx="384" cy="144"/>
                <a:chOff x="960" y="2496"/>
                <a:chExt cx="528" cy="192"/>
              </a:xfrm>
            </p:grpSpPr>
            <p:sp>
              <p:nvSpPr>
                <p:cNvPr id="25627" name="矩形 24602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28" name="矩形 24603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29" name="椭圆 24604"/>
              <p:cNvSpPr/>
              <p:nvPr/>
            </p:nvSpPr>
            <p:spPr>
              <a:xfrm>
                <a:off x="3251" y="1181"/>
                <a:ext cx="59" cy="5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30" name="组合 24605"/>
            <p:cNvGrpSpPr/>
            <p:nvPr/>
          </p:nvGrpSpPr>
          <p:grpSpPr>
            <a:xfrm rot="356627">
              <a:off x="4224" y="2256"/>
              <a:ext cx="384" cy="144"/>
              <a:chOff x="3024" y="1152"/>
              <a:chExt cx="384" cy="144"/>
            </a:xfrm>
          </p:grpSpPr>
          <p:grpSp>
            <p:nvGrpSpPr>
              <p:cNvPr id="25631" name="组合 24606"/>
              <p:cNvGrpSpPr/>
              <p:nvPr/>
            </p:nvGrpSpPr>
            <p:grpSpPr>
              <a:xfrm>
                <a:off x="3024" y="1152"/>
                <a:ext cx="384" cy="144"/>
                <a:chOff x="960" y="2496"/>
                <a:chExt cx="528" cy="192"/>
              </a:xfrm>
            </p:grpSpPr>
            <p:sp>
              <p:nvSpPr>
                <p:cNvPr id="25632" name="矩形 24607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3" name="矩形 24608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34" name="椭圆 24609"/>
              <p:cNvSpPr/>
              <p:nvPr/>
            </p:nvSpPr>
            <p:spPr>
              <a:xfrm>
                <a:off x="3251" y="1181"/>
                <a:ext cx="59" cy="5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635" name="组合 24610"/>
            <p:cNvGrpSpPr/>
            <p:nvPr/>
          </p:nvGrpSpPr>
          <p:grpSpPr>
            <a:xfrm rot="4050266">
              <a:off x="4536" y="2568"/>
              <a:ext cx="384" cy="144"/>
              <a:chOff x="3024" y="1152"/>
              <a:chExt cx="384" cy="144"/>
            </a:xfrm>
          </p:grpSpPr>
          <p:grpSp>
            <p:nvGrpSpPr>
              <p:cNvPr id="25636" name="组合 24611"/>
              <p:cNvGrpSpPr/>
              <p:nvPr/>
            </p:nvGrpSpPr>
            <p:grpSpPr>
              <a:xfrm>
                <a:off x="3024" y="1152"/>
                <a:ext cx="384" cy="144"/>
                <a:chOff x="960" y="2496"/>
                <a:chExt cx="528" cy="192"/>
              </a:xfrm>
            </p:grpSpPr>
            <p:sp>
              <p:nvSpPr>
                <p:cNvPr id="25637" name="矩形 24612"/>
                <p:cNvSpPr/>
                <p:nvPr/>
              </p:nvSpPr>
              <p:spPr>
                <a:xfrm>
                  <a:off x="960" y="2544"/>
                  <a:ext cx="240" cy="96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638" name="矩形 24613"/>
                <p:cNvSpPr/>
                <p:nvPr/>
              </p:nvSpPr>
              <p:spPr>
                <a:xfrm>
                  <a:off x="1200" y="2496"/>
                  <a:ext cx="288" cy="192"/>
                </a:xfrm>
                <a:prstGeom prst="rect">
                  <a:avLst/>
                </a:prstGeom>
                <a:solidFill>
                  <a:schemeClr val="bg1"/>
                </a:solidFill>
                <a:ln w="38100" cap="flat" cmpd="sng">
                  <a:solidFill>
                    <a:srgbClr val="C0C0C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5639" name="椭圆 24614"/>
              <p:cNvSpPr/>
              <p:nvPr/>
            </p:nvSpPr>
            <p:spPr>
              <a:xfrm>
                <a:off x="3251" y="1181"/>
                <a:ext cx="59" cy="59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640" name="矩形 24615"/>
            <p:cNvSpPr/>
            <p:nvPr/>
          </p:nvSpPr>
          <p:spPr>
            <a:xfrm>
              <a:off x="5040" y="2928"/>
              <a:ext cx="288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endPara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5641" name="矩形 24616"/>
            <p:cNvSpPr/>
            <p:nvPr/>
          </p:nvSpPr>
          <p:spPr>
            <a:xfrm>
              <a:off x="2160" y="1104"/>
              <a:ext cx="240" cy="34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i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endPara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9388" y="69850"/>
            <a:ext cx="8589962" cy="682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20000"/>
              </a:lnSpc>
            </a:pP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、质心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9" grpId="0"/>
      <p:bldP spid="24620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文本框 36870"/>
          <p:cNvSpPr txBox="1"/>
          <p:nvPr/>
        </p:nvSpPr>
        <p:spPr>
          <a:xfrm>
            <a:off x="61913" y="169863"/>
            <a:ext cx="3311525" cy="5826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sz="3200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质心的位置</a:t>
            </a:r>
            <a:endParaRPr lang="zh-CN" altLang="en-US" sz="3200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938" name="文本框 36937"/>
          <p:cNvSpPr txBox="1"/>
          <p:nvPr/>
        </p:nvSpPr>
        <p:spPr>
          <a:xfrm>
            <a:off x="88900" y="1231900"/>
            <a:ext cx="3636963" cy="12715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2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个分立的质点组成的质点系，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607" name="矩形 25606"/>
          <p:cNvSpPr/>
          <p:nvPr/>
        </p:nvSpPr>
        <p:spPr>
          <a:xfrm>
            <a:off x="69850" y="5086350"/>
            <a:ext cx="145256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分量式：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内容占位符 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77813" y="3743325"/>
          <a:ext cx="4687887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1879600" imgH="431800" progId="Equation.KSEE3">
                  <p:embed/>
                </p:oleObj>
              </mc:Choice>
              <mc:Fallback>
                <p:oleObj name="" r:id="rId1" imgW="1879600" imgH="4318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813" y="3743325"/>
                        <a:ext cx="4687887" cy="11509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5087938" y="3409950"/>
          <a:ext cx="1773237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1825625" imgH="1382395" progId="Equation.KSEE3">
                  <p:embed/>
                </p:oleObj>
              </mc:Choice>
              <mc:Fallback>
                <p:oleObj name="" r:id="rId3" imgW="1825625" imgH="1382395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938" y="3409950"/>
                        <a:ext cx="1773237" cy="1341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/>
          <p:nvPr/>
        </p:nvGraphicFramePr>
        <p:xfrm>
          <a:off x="1317625" y="5351463"/>
          <a:ext cx="20796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5" imgW="825500" imgH="431800" progId="Equation.3">
                  <p:embed/>
                </p:oleObj>
              </mc:Choice>
              <mc:Fallback>
                <p:oleObj name="" r:id="rId5" imgW="825500" imgH="4318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17625" y="5351463"/>
                        <a:ext cx="2079625" cy="1081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/>
          <p:nvPr/>
        </p:nvGraphicFramePr>
        <p:xfrm>
          <a:off x="3732213" y="5370513"/>
          <a:ext cx="21066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7" imgW="838200" imgH="431800" progId="Equation.3">
                  <p:embed/>
                </p:oleObj>
              </mc:Choice>
              <mc:Fallback>
                <p:oleObj name="" r:id="rId7" imgW="838200" imgH="4318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2213" y="5370513"/>
                        <a:ext cx="2106612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/>
          <p:nvPr/>
        </p:nvGraphicFramePr>
        <p:xfrm>
          <a:off x="6256338" y="5368925"/>
          <a:ext cx="17716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9" imgW="812800" imgH="431800" progId="Equation.3">
                  <p:embed/>
                </p:oleObj>
              </mc:Choice>
              <mc:Fallback>
                <p:oleObj name="" r:id="rId9" imgW="812800" imgH="4318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6338" y="5368925"/>
                        <a:ext cx="1771650" cy="1014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231775" y="3000375"/>
            <a:ext cx="3400425" cy="6064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质心的位置矢量为：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2" name="内容占位符 41"/>
          <p:cNvGraphicFramePr>
            <a:graphicFrameLocks noGrp="1"/>
          </p:cNvGraphicFramePr>
          <p:nvPr>
            <p:ph sz="quarter" idx="2"/>
          </p:nvPr>
        </p:nvGraphicFramePr>
        <p:xfrm>
          <a:off x="7653338" y="1416050"/>
          <a:ext cx="295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1" imgW="127000" imgH="215265" progId="Equation.3">
                  <p:embed/>
                </p:oleObj>
              </mc:Choice>
              <mc:Fallback>
                <p:oleObj name="" r:id="rId11" imgW="127000" imgH="215265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53338" y="1416050"/>
                        <a:ext cx="295275" cy="5032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内容占位符 43"/>
          <p:cNvGraphicFramePr>
            <a:graphicFrameLocks noGrp="1"/>
          </p:cNvGraphicFramePr>
          <p:nvPr>
            <p:ph sz="quarter" idx="3"/>
          </p:nvPr>
        </p:nvGraphicFramePr>
        <p:xfrm>
          <a:off x="6070600" y="984250"/>
          <a:ext cx="3556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3" imgW="139700" imgH="215900" progId="Equation.3">
                  <p:embed/>
                </p:oleObj>
              </mc:Choice>
              <mc:Fallback>
                <p:oleObj name="" r:id="rId13" imgW="139700" imgH="2159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70600" y="984250"/>
                        <a:ext cx="355600" cy="5492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矩形 45"/>
          <p:cNvSpPr/>
          <p:nvPr/>
        </p:nvSpPr>
        <p:spPr>
          <a:xfrm>
            <a:off x="4456113" y="119063"/>
            <a:ext cx="4335462" cy="3097212"/>
          </a:xfrm>
          <a:prstGeom prst="rect">
            <a:avLst/>
          </a:prstGeom>
          <a:noFill/>
          <a:ln w="19050" cap="flat" cmpd="sng">
            <a:solidFill>
              <a:srgbClr val="008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637" name="组合 46"/>
          <p:cNvGrpSpPr/>
          <p:nvPr/>
        </p:nvGrpSpPr>
        <p:grpSpPr>
          <a:xfrm>
            <a:off x="4687888" y="263525"/>
            <a:ext cx="3725862" cy="2952750"/>
            <a:chOff x="3073" y="618"/>
            <a:chExt cx="2347" cy="1860"/>
          </a:xfrm>
        </p:grpSpPr>
        <p:sp>
          <p:nvSpPr>
            <p:cNvPr id="26638" name="直接连接符 47"/>
            <p:cNvSpPr/>
            <p:nvPr/>
          </p:nvSpPr>
          <p:spPr>
            <a:xfrm flipV="1">
              <a:off x="3793" y="618"/>
              <a:ext cx="0" cy="1275"/>
            </a:xfrm>
            <a:prstGeom prst="line">
              <a:avLst/>
            </a:prstGeom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26639" name="直接连接符 48"/>
            <p:cNvSpPr/>
            <p:nvPr/>
          </p:nvSpPr>
          <p:spPr>
            <a:xfrm>
              <a:off x="3793" y="1893"/>
              <a:ext cx="1627" cy="0"/>
            </a:xfrm>
            <a:prstGeom prst="line">
              <a:avLst/>
            </a:prstGeom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26640" name="直接连接符 49"/>
            <p:cNvSpPr/>
            <p:nvPr/>
          </p:nvSpPr>
          <p:spPr>
            <a:xfrm flipH="1">
              <a:off x="3230" y="1879"/>
              <a:ext cx="575" cy="599"/>
            </a:xfrm>
            <a:prstGeom prst="line">
              <a:avLst/>
            </a:prstGeom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26641" name="对象 50"/>
            <p:cNvGraphicFramePr/>
            <p:nvPr/>
          </p:nvGraphicFramePr>
          <p:xfrm>
            <a:off x="5152" y="1941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15" imgW="177800" imgH="189865" progId="Equation.3">
                    <p:embed/>
                  </p:oleObj>
                </mc:Choice>
                <mc:Fallback>
                  <p:oleObj name="" r:id="rId15" imgW="177800" imgH="189865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152" y="1941"/>
                          <a:ext cx="223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2" name="对象 52"/>
            <p:cNvGraphicFramePr/>
            <p:nvPr/>
          </p:nvGraphicFramePr>
          <p:xfrm>
            <a:off x="3073" y="2226"/>
            <a:ext cx="206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17" imgW="165100" imgH="165100" progId="Equation.3">
                    <p:embed/>
                  </p:oleObj>
                </mc:Choice>
                <mc:Fallback>
                  <p:oleObj name="" r:id="rId17" imgW="165100" imgH="165100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073" y="2226"/>
                          <a:ext cx="206" cy="2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3" name="对象 54"/>
            <p:cNvGraphicFramePr/>
            <p:nvPr/>
          </p:nvGraphicFramePr>
          <p:xfrm>
            <a:off x="3505" y="618"/>
            <a:ext cx="28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19" imgW="190500" imgH="241300" progId="Equation.3">
                    <p:embed/>
                  </p:oleObj>
                </mc:Choice>
                <mc:Fallback>
                  <p:oleObj name="" r:id="rId19" imgW="190500" imgH="2413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505" y="618"/>
                          <a:ext cx="287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4" name="对象 56"/>
            <p:cNvGraphicFramePr/>
            <p:nvPr/>
          </p:nvGraphicFramePr>
          <p:xfrm>
            <a:off x="3553" y="1701"/>
            <a:ext cx="26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21" imgW="127000" imgH="139700" progId="Equation.DSMT4">
                    <p:embed/>
                  </p:oleObj>
                </mc:Choice>
                <mc:Fallback>
                  <p:oleObj name="" r:id="rId21" imgW="127000" imgH="139700" progId="Equation.DSMT4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553" y="1701"/>
                          <a:ext cx="26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任意多边形 58"/>
          <p:cNvSpPr/>
          <p:nvPr/>
        </p:nvSpPr>
        <p:spPr>
          <a:xfrm>
            <a:off x="5843588" y="1025525"/>
            <a:ext cx="1514475" cy="1228725"/>
          </a:xfrm>
          <a:custGeom>
            <a:avLst/>
            <a:gdLst/>
            <a:ahLst/>
            <a:cxnLst/>
            <a:pathLst>
              <a:path w="954" h="774">
                <a:moveTo>
                  <a:pt x="0" y="774"/>
                </a:moveTo>
                <a:lnTo>
                  <a:pt x="954" y="0"/>
                </a:ln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0" name="对象 59"/>
          <p:cNvGraphicFramePr/>
          <p:nvPr/>
        </p:nvGraphicFramePr>
        <p:xfrm>
          <a:off x="6913563" y="1143000"/>
          <a:ext cx="38576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23" imgW="139700" imgH="228600" progId="Equation.3">
                  <p:embed/>
                </p:oleObj>
              </mc:Choice>
              <mc:Fallback>
                <p:oleObj name="" r:id="rId23" imgW="139700" imgH="2286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913563" y="1143000"/>
                        <a:ext cx="385762" cy="709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组合 61"/>
          <p:cNvGrpSpPr/>
          <p:nvPr/>
        </p:nvGrpSpPr>
        <p:grpSpPr>
          <a:xfrm>
            <a:off x="5119688" y="1055688"/>
            <a:ext cx="2952750" cy="1944687"/>
            <a:chOff x="3225" y="1207"/>
            <a:chExt cx="1860" cy="1225"/>
          </a:xfrm>
        </p:grpSpPr>
        <p:sp>
          <p:nvSpPr>
            <p:cNvPr id="26648" name="直接连接符 62"/>
            <p:cNvSpPr/>
            <p:nvPr/>
          </p:nvSpPr>
          <p:spPr>
            <a:xfrm>
              <a:off x="4631" y="1207"/>
              <a:ext cx="0" cy="12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49" name="直接连接符 63"/>
            <p:cNvSpPr/>
            <p:nvPr/>
          </p:nvSpPr>
          <p:spPr>
            <a:xfrm flipH="1">
              <a:off x="3225" y="2432"/>
              <a:ext cx="140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0" name="直接连接符 64"/>
            <p:cNvSpPr/>
            <p:nvPr/>
          </p:nvSpPr>
          <p:spPr>
            <a:xfrm flipV="1">
              <a:off x="4631" y="1978"/>
              <a:ext cx="454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6651" name="直接连接符 65"/>
            <p:cNvSpPr/>
            <p:nvPr/>
          </p:nvSpPr>
          <p:spPr>
            <a:xfrm flipH="1">
              <a:off x="3678" y="1207"/>
              <a:ext cx="9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67" name="文本框 66"/>
          <p:cNvSpPr txBox="1"/>
          <p:nvPr/>
        </p:nvSpPr>
        <p:spPr>
          <a:xfrm>
            <a:off x="8072438" y="1416050"/>
            <a:ext cx="6477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165975" y="265113"/>
            <a:ext cx="6477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883275" y="149225"/>
            <a:ext cx="6477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380288" y="696913"/>
            <a:ext cx="360362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32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56" name="任意多边形 70"/>
          <p:cNvSpPr/>
          <p:nvPr/>
        </p:nvSpPr>
        <p:spPr>
          <a:xfrm>
            <a:off x="6127750" y="552450"/>
            <a:ext cx="215900" cy="287338"/>
          </a:xfrm>
          <a:custGeom>
            <a:avLst/>
            <a:gdLst/>
            <a:ahLst/>
            <a:cxnLst/>
            <a:pathLst>
              <a:path w="82" h="119">
                <a:moveTo>
                  <a:pt x="1" y="45"/>
                </a:moveTo>
                <a:cubicBezTo>
                  <a:pt x="26" y="119"/>
                  <a:pt x="0" y="102"/>
                  <a:pt x="82" y="90"/>
                </a:cubicBezTo>
                <a:cubicBezTo>
                  <a:pt x="74" y="50"/>
                  <a:pt x="73" y="0"/>
                  <a:pt x="19" y="27"/>
                </a:cubicBezTo>
                <a:cubicBezTo>
                  <a:pt x="11" y="31"/>
                  <a:pt x="7" y="39"/>
                  <a:pt x="1" y="45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57" name="任意多边形 71"/>
          <p:cNvSpPr/>
          <p:nvPr/>
        </p:nvSpPr>
        <p:spPr>
          <a:xfrm>
            <a:off x="7999413" y="1704975"/>
            <a:ext cx="214312" cy="255588"/>
          </a:xfrm>
          <a:custGeom>
            <a:avLst/>
            <a:gdLst/>
            <a:ahLst/>
            <a:cxnLst/>
            <a:pathLst>
              <a:path w="135" h="161">
                <a:moveTo>
                  <a:pt x="45" y="17"/>
                </a:moveTo>
                <a:cubicBezTo>
                  <a:pt x="21" y="112"/>
                  <a:pt x="54" y="0"/>
                  <a:pt x="18" y="80"/>
                </a:cubicBezTo>
                <a:cubicBezTo>
                  <a:pt x="10" y="97"/>
                  <a:pt x="0" y="134"/>
                  <a:pt x="0" y="134"/>
                </a:cubicBezTo>
                <a:cubicBezTo>
                  <a:pt x="80" y="161"/>
                  <a:pt x="35" y="154"/>
                  <a:pt x="135" y="143"/>
                </a:cubicBezTo>
                <a:cubicBezTo>
                  <a:pt x="126" y="77"/>
                  <a:pt x="130" y="72"/>
                  <a:pt x="72" y="53"/>
                </a:cubicBezTo>
                <a:cubicBezTo>
                  <a:pt x="61" y="20"/>
                  <a:pt x="71" y="30"/>
                  <a:pt x="45" y="17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58" name="任意多边形 72"/>
          <p:cNvSpPr/>
          <p:nvPr/>
        </p:nvSpPr>
        <p:spPr>
          <a:xfrm>
            <a:off x="8072438" y="623888"/>
            <a:ext cx="215900" cy="287337"/>
          </a:xfrm>
          <a:custGeom>
            <a:avLst/>
            <a:gdLst/>
            <a:ahLst/>
            <a:cxnLst/>
            <a:pathLst>
              <a:path w="135" h="161">
                <a:moveTo>
                  <a:pt x="45" y="17"/>
                </a:moveTo>
                <a:cubicBezTo>
                  <a:pt x="21" y="112"/>
                  <a:pt x="54" y="0"/>
                  <a:pt x="18" y="80"/>
                </a:cubicBezTo>
                <a:cubicBezTo>
                  <a:pt x="10" y="97"/>
                  <a:pt x="0" y="134"/>
                  <a:pt x="0" y="134"/>
                </a:cubicBezTo>
                <a:cubicBezTo>
                  <a:pt x="80" y="161"/>
                  <a:pt x="35" y="154"/>
                  <a:pt x="135" y="143"/>
                </a:cubicBezTo>
                <a:cubicBezTo>
                  <a:pt x="126" y="77"/>
                  <a:pt x="130" y="72"/>
                  <a:pt x="72" y="53"/>
                </a:cubicBezTo>
                <a:cubicBezTo>
                  <a:pt x="61" y="20"/>
                  <a:pt x="71" y="30"/>
                  <a:pt x="45" y="17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59" name="任意多边形 73"/>
          <p:cNvSpPr/>
          <p:nvPr/>
        </p:nvSpPr>
        <p:spPr>
          <a:xfrm>
            <a:off x="6772275" y="1657350"/>
            <a:ext cx="314325" cy="277813"/>
          </a:xfrm>
          <a:custGeom>
            <a:avLst/>
            <a:gdLst/>
            <a:ahLst/>
            <a:cxnLst/>
            <a:pathLst>
              <a:path w="98" h="148">
                <a:moveTo>
                  <a:pt x="56" y="0"/>
                </a:moveTo>
                <a:cubicBezTo>
                  <a:pt x="44" y="18"/>
                  <a:pt x="32" y="36"/>
                  <a:pt x="20" y="54"/>
                </a:cubicBezTo>
                <a:cubicBezTo>
                  <a:pt x="9" y="70"/>
                  <a:pt x="2" y="108"/>
                  <a:pt x="2" y="108"/>
                </a:cubicBezTo>
                <a:cubicBezTo>
                  <a:pt x="5" y="120"/>
                  <a:pt x="0" y="138"/>
                  <a:pt x="11" y="144"/>
                </a:cubicBezTo>
                <a:cubicBezTo>
                  <a:pt x="20" y="148"/>
                  <a:pt x="70" y="130"/>
                  <a:pt x="83" y="126"/>
                </a:cubicBezTo>
                <a:cubicBezTo>
                  <a:pt x="98" y="81"/>
                  <a:pt x="95" y="108"/>
                  <a:pt x="74" y="45"/>
                </a:cubicBezTo>
                <a:cubicBezTo>
                  <a:pt x="71" y="36"/>
                  <a:pt x="51" y="45"/>
                  <a:pt x="47" y="36"/>
                </a:cubicBezTo>
                <a:cubicBezTo>
                  <a:pt x="42" y="25"/>
                  <a:pt x="53" y="12"/>
                  <a:pt x="56" y="0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60" name="任意多边形 74"/>
          <p:cNvSpPr/>
          <p:nvPr/>
        </p:nvSpPr>
        <p:spPr>
          <a:xfrm>
            <a:off x="6953250" y="481013"/>
            <a:ext cx="254000" cy="215900"/>
          </a:xfrm>
          <a:custGeom>
            <a:avLst/>
            <a:gdLst/>
            <a:ahLst/>
            <a:cxnLst/>
            <a:pathLst>
              <a:path w="160" h="136">
                <a:moveTo>
                  <a:pt x="41" y="0"/>
                </a:moveTo>
                <a:cubicBezTo>
                  <a:pt x="35" y="19"/>
                  <a:pt x="0" y="97"/>
                  <a:pt x="32" y="117"/>
                </a:cubicBezTo>
                <a:cubicBezTo>
                  <a:pt x="63" y="136"/>
                  <a:pt x="104" y="123"/>
                  <a:pt x="140" y="126"/>
                </a:cubicBezTo>
                <a:cubicBezTo>
                  <a:pt x="160" y="66"/>
                  <a:pt x="117" y="72"/>
                  <a:pt x="77" y="45"/>
                </a:cubicBezTo>
                <a:cubicBezTo>
                  <a:pt x="54" y="11"/>
                  <a:pt x="67" y="26"/>
                  <a:pt x="41" y="0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61" name="任意多边形 75"/>
          <p:cNvSpPr/>
          <p:nvPr/>
        </p:nvSpPr>
        <p:spPr>
          <a:xfrm>
            <a:off x="7627938" y="1276350"/>
            <a:ext cx="312737" cy="139700"/>
          </a:xfrm>
          <a:custGeom>
            <a:avLst/>
            <a:gdLst/>
            <a:ahLst/>
            <a:cxnLst/>
            <a:pathLst>
              <a:path w="58" h="64">
                <a:moveTo>
                  <a:pt x="26" y="36"/>
                </a:moveTo>
                <a:cubicBezTo>
                  <a:pt x="35" y="42"/>
                  <a:pt x="50" y="64"/>
                  <a:pt x="53" y="54"/>
                </a:cubicBezTo>
                <a:cubicBezTo>
                  <a:pt x="58" y="36"/>
                  <a:pt x="35" y="0"/>
                  <a:pt x="35" y="0"/>
                </a:cubicBezTo>
                <a:cubicBezTo>
                  <a:pt x="1" y="23"/>
                  <a:pt x="0" y="10"/>
                  <a:pt x="26" y="36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77" name="内容占位符 76"/>
          <p:cNvGraphicFramePr>
            <a:graphicFrameLocks noGrp="1"/>
          </p:cNvGraphicFramePr>
          <p:nvPr>
            <p:ph sz="quarter" idx="4"/>
          </p:nvPr>
        </p:nvGraphicFramePr>
        <p:xfrm>
          <a:off x="6588125" y="266700"/>
          <a:ext cx="3619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25" imgW="127000" imgH="227965" progId="Equation.3">
                  <p:embed/>
                </p:oleObj>
              </mc:Choice>
              <mc:Fallback>
                <p:oleObj name="" r:id="rId25" imgW="127000" imgH="227965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588125" y="266700"/>
                        <a:ext cx="361950" cy="6477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任意多边形 78"/>
          <p:cNvSpPr/>
          <p:nvPr/>
        </p:nvSpPr>
        <p:spPr>
          <a:xfrm>
            <a:off x="5843588" y="1897063"/>
            <a:ext cx="2243137" cy="385762"/>
          </a:xfrm>
          <a:custGeom>
            <a:avLst/>
            <a:gdLst/>
            <a:ahLst/>
            <a:cxnLst/>
            <a:pathLst>
              <a:path w="1413" h="243">
                <a:moveTo>
                  <a:pt x="0" y="243"/>
                </a:moveTo>
                <a:lnTo>
                  <a:pt x="1413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>
          <a:xfrm>
            <a:off x="5829300" y="725488"/>
            <a:ext cx="385763" cy="1543050"/>
          </a:xfrm>
          <a:custGeom>
            <a:avLst/>
            <a:gdLst/>
            <a:ahLst/>
            <a:cxnLst/>
            <a:pathLst>
              <a:path w="243" h="972">
                <a:moveTo>
                  <a:pt x="0" y="972"/>
                </a:moveTo>
                <a:lnTo>
                  <a:pt x="243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5829300" y="554038"/>
            <a:ext cx="1257300" cy="1714500"/>
          </a:xfrm>
          <a:custGeom>
            <a:avLst/>
            <a:gdLst/>
            <a:ahLst/>
            <a:cxnLst/>
            <a:pathLst>
              <a:path w="792" h="1080">
                <a:moveTo>
                  <a:pt x="0" y="1080"/>
                </a:moveTo>
                <a:lnTo>
                  <a:pt x="792" y="0"/>
                </a:lnTo>
              </a:path>
            </a:pathLst>
          </a:custGeom>
          <a:noFill/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p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7337425" y="985838"/>
            <a:ext cx="76200" cy="762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67" name="任意多边形 82"/>
          <p:cNvSpPr/>
          <p:nvPr/>
        </p:nvSpPr>
        <p:spPr>
          <a:xfrm>
            <a:off x="7627938" y="261938"/>
            <a:ext cx="185737" cy="122237"/>
          </a:xfrm>
          <a:custGeom>
            <a:avLst/>
            <a:gdLst/>
            <a:ahLst/>
            <a:cxnLst/>
            <a:pathLst>
              <a:path w="98" h="148">
                <a:moveTo>
                  <a:pt x="56" y="0"/>
                </a:moveTo>
                <a:cubicBezTo>
                  <a:pt x="44" y="18"/>
                  <a:pt x="32" y="36"/>
                  <a:pt x="20" y="54"/>
                </a:cubicBezTo>
                <a:cubicBezTo>
                  <a:pt x="9" y="70"/>
                  <a:pt x="2" y="108"/>
                  <a:pt x="2" y="108"/>
                </a:cubicBezTo>
                <a:cubicBezTo>
                  <a:pt x="5" y="120"/>
                  <a:pt x="0" y="138"/>
                  <a:pt x="11" y="144"/>
                </a:cubicBezTo>
                <a:cubicBezTo>
                  <a:pt x="20" y="148"/>
                  <a:pt x="70" y="130"/>
                  <a:pt x="83" y="126"/>
                </a:cubicBezTo>
                <a:cubicBezTo>
                  <a:pt x="98" y="81"/>
                  <a:pt x="95" y="108"/>
                  <a:pt x="74" y="45"/>
                </a:cubicBezTo>
                <a:cubicBezTo>
                  <a:pt x="71" y="36"/>
                  <a:pt x="51" y="45"/>
                  <a:pt x="47" y="36"/>
                </a:cubicBezTo>
                <a:cubicBezTo>
                  <a:pt x="42" y="25"/>
                  <a:pt x="53" y="12"/>
                  <a:pt x="56" y="0"/>
                </a:cubicBezTo>
                <a:close/>
              </a:path>
            </a:pathLst>
          </a:cu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5400000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60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build="p"/>
      <p:bldP spid="36938" grpId="0"/>
      <p:bldP spid="38" grpId="0"/>
      <p:bldP spid="67" grpId="0"/>
      <p:bldP spid="68" grpId="0"/>
      <p:bldP spid="69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4167188" y="836613"/>
            <a:ext cx="4551362" cy="3630612"/>
            <a:chOff x="7040" y="74"/>
            <a:chExt cx="6578" cy="5218"/>
          </a:xfrm>
        </p:grpSpPr>
        <p:sp>
          <p:nvSpPr>
            <p:cNvPr id="27650" name="矩形 36872"/>
            <p:cNvSpPr/>
            <p:nvPr/>
          </p:nvSpPr>
          <p:spPr>
            <a:xfrm>
              <a:off x="7040" y="74"/>
              <a:ext cx="6578" cy="5218"/>
            </a:xfrm>
            <a:prstGeom prst="rect">
              <a:avLst/>
            </a:prstGeom>
            <a:noFill/>
            <a:ln w="19050" cap="flat" cmpd="sng">
              <a:solidFill>
                <a:srgbClr val="008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7651" name="组合 36897"/>
            <p:cNvGrpSpPr/>
            <p:nvPr/>
          </p:nvGrpSpPr>
          <p:grpSpPr>
            <a:xfrm>
              <a:off x="7383" y="188"/>
              <a:ext cx="5867" cy="4650"/>
              <a:chOff x="3073" y="618"/>
              <a:chExt cx="2347" cy="1860"/>
            </a:xfrm>
          </p:grpSpPr>
          <p:sp>
            <p:nvSpPr>
              <p:cNvPr id="27652" name="直接连接符 36890"/>
              <p:cNvSpPr/>
              <p:nvPr/>
            </p:nvSpPr>
            <p:spPr>
              <a:xfrm flipV="1">
                <a:off x="3793" y="618"/>
                <a:ext cx="0" cy="1275"/>
              </a:xfrm>
              <a:prstGeom prst="line">
                <a:avLst/>
              </a:prstGeom>
              <a:ln w="19050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27653" name="直接连接符 36891"/>
              <p:cNvSpPr/>
              <p:nvPr/>
            </p:nvSpPr>
            <p:spPr>
              <a:xfrm>
                <a:off x="3793" y="1893"/>
                <a:ext cx="1627" cy="0"/>
              </a:xfrm>
              <a:prstGeom prst="line">
                <a:avLst/>
              </a:prstGeom>
              <a:ln w="19050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27654" name="直接连接符 36892"/>
              <p:cNvSpPr/>
              <p:nvPr/>
            </p:nvSpPr>
            <p:spPr>
              <a:xfrm flipH="1">
                <a:off x="3230" y="1879"/>
                <a:ext cx="575" cy="599"/>
              </a:xfrm>
              <a:prstGeom prst="line">
                <a:avLst/>
              </a:prstGeom>
              <a:ln w="19050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graphicFrame>
            <p:nvGraphicFramePr>
              <p:cNvPr id="27655" name="对象 36893"/>
              <p:cNvGraphicFramePr/>
              <p:nvPr/>
            </p:nvGraphicFramePr>
            <p:xfrm>
              <a:off x="5152" y="1941"/>
              <a:ext cx="223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4" name="" r:id="rId1" imgW="177800" imgH="189865" progId="Equation.3">
                      <p:embed/>
                    </p:oleObj>
                  </mc:Choice>
                  <mc:Fallback>
                    <p:oleObj name="" r:id="rId1" imgW="177800" imgH="189865" progId="Equation.3">
                      <p:embed/>
                      <p:pic>
                        <p:nvPicPr>
                          <p:cNvPr id="0" name="图片 3103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5152" y="1941"/>
                            <a:ext cx="223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56" name="对象 36894"/>
              <p:cNvGraphicFramePr/>
              <p:nvPr/>
            </p:nvGraphicFramePr>
            <p:xfrm>
              <a:off x="3073" y="2226"/>
              <a:ext cx="206" cy="2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5" name="" r:id="rId3" imgW="165100" imgH="165100" progId="Equation.3">
                      <p:embed/>
                    </p:oleObj>
                  </mc:Choice>
                  <mc:Fallback>
                    <p:oleObj name="" r:id="rId3" imgW="165100" imgH="165100" progId="Equation.3">
                      <p:embed/>
                      <p:pic>
                        <p:nvPicPr>
                          <p:cNvPr id="0" name="图片 310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3073" y="2226"/>
                            <a:ext cx="206" cy="20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57" name="对象 36895"/>
              <p:cNvGraphicFramePr/>
              <p:nvPr/>
            </p:nvGraphicFramePr>
            <p:xfrm>
              <a:off x="3505" y="618"/>
              <a:ext cx="28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" name="" r:id="rId5" imgW="190500" imgH="241300" progId="Equation.3">
                      <p:embed/>
                    </p:oleObj>
                  </mc:Choice>
                  <mc:Fallback>
                    <p:oleObj name="" r:id="rId5" imgW="190500" imgH="241300" progId="Equation.3">
                      <p:embed/>
                      <p:pic>
                        <p:nvPicPr>
                          <p:cNvPr id="0" name="图片 3105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505" y="618"/>
                            <a:ext cx="287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58" name="对象 36896"/>
              <p:cNvGraphicFramePr/>
              <p:nvPr/>
            </p:nvGraphicFramePr>
            <p:xfrm>
              <a:off x="3553" y="1701"/>
              <a:ext cx="26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7" name="" r:id="rId7" imgW="127000" imgH="139700" progId="Equation.DSMT4">
                      <p:embed/>
                    </p:oleObj>
                  </mc:Choice>
                  <mc:Fallback>
                    <p:oleObj name="" r:id="rId7" imgW="127000" imgH="139700" progId="Equation.DSMT4">
                      <p:embed/>
                      <p:pic>
                        <p:nvPicPr>
                          <p:cNvPr id="0" name="图片 3106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553" y="1701"/>
                            <a:ext cx="262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任意多边形 7"/>
            <p:cNvSpPr/>
            <p:nvPr/>
          </p:nvSpPr>
          <p:spPr>
            <a:xfrm>
              <a:off x="8990" y="908"/>
              <a:ext cx="2677" cy="2268"/>
            </a:xfrm>
            <a:custGeom>
              <a:avLst/>
              <a:gdLst>
                <a:gd name="connisteX0" fmla="*/ 103505 w 1509855"/>
                <a:gd name="connsiteY0" fmla="*/ 448168 h 1245093"/>
                <a:gd name="connisteX1" fmla="*/ 175895 w 1509855"/>
                <a:gd name="connsiteY1" fmla="*/ 404988 h 1245093"/>
                <a:gd name="connisteX2" fmla="*/ 248285 w 1509855"/>
                <a:gd name="connsiteY2" fmla="*/ 347203 h 1245093"/>
                <a:gd name="connisteX3" fmla="*/ 276860 w 1509855"/>
                <a:gd name="connsiteY3" fmla="*/ 275448 h 1245093"/>
                <a:gd name="connisteX4" fmla="*/ 349250 w 1509855"/>
                <a:gd name="connsiteY4" fmla="*/ 203058 h 1245093"/>
                <a:gd name="connisteX5" fmla="*/ 421005 w 1509855"/>
                <a:gd name="connsiteY5" fmla="*/ 116698 h 1245093"/>
                <a:gd name="connisteX6" fmla="*/ 508000 w 1509855"/>
                <a:gd name="connsiteY6" fmla="*/ 58913 h 1245093"/>
                <a:gd name="connisteX7" fmla="*/ 580390 w 1509855"/>
                <a:gd name="connsiteY7" fmla="*/ 15098 h 1245093"/>
                <a:gd name="connisteX8" fmla="*/ 652145 w 1509855"/>
                <a:gd name="connsiteY8" fmla="*/ 15098 h 1245093"/>
                <a:gd name="connisteX9" fmla="*/ 724535 w 1509855"/>
                <a:gd name="connsiteY9" fmla="*/ 1128 h 1245093"/>
                <a:gd name="connisteX10" fmla="*/ 796925 w 1509855"/>
                <a:gd name="connsiteY10" fmla="*/ 1128 h 1245093"/>
                <a:gd name="connisteX11" fmla="*/ 868680 w 1509855"/>
                <a:gd name="connsiteY11" fmla="*/ 1128 h 1245093"/>
                <a:gd name="connisteX12" fmla="*/ 941070 w 1509855"/>
                <a:gd name="connsiteY12" fmla="*/ 1128 h 1245093"/>
                <a:gd name="connisteX13" fmla="*/ 1013460 w 1509855"/>
                <a:gd name="connsiteY13" fmla="*/ 15098 h 1245093"/>
                <a:gd name="connisteX14" fmla="*/ 1085215 w 1509855"/>
                <a:gd name="connsiteY14" fmla="*/ 58913 h 1245093"/>
                <a:gd name="connisteX15" fmla="*/ 1157605 w 1509855"/>
                <a:gd name="connsiteY15" fmla="*/ 116698 h 1245093"/>
                <a:gd name="connisteX16" fmla="*/ 1229995 w 1509855"/>
                <a:gd name="connsiteY16" fmla="*/ 188453 h 1245093"/>
                <a:gd name="connisteX17" fmla="*/ 1301750 w 1509855"/>
                <a:gd name="connsiteY17" fmla="*/ 246238 h 1245093"/>
                <a:gd name="connisteX18" fmla="*/ 1345565 w 1509855"/>
                <a:gd name="connsiteY18" fmla="*/ 318628 h 1245093"/>
                <a:gd name="connisteX19" fmla="*/ 1388745 w 1509855"/>
                <a:gd name="connsiteY19" fmla="*/ 391018 h 1245093"/>
                <a:gd name="connisteX20" fmla="*/ 1446530 w 1509855"/>
                <a:gd name="connsiteY20" fmla="*/ 477378 h 1245093"/>
                <a:gd name="connisteX21" fmla="*/ 1475105 w 1509855"/>
                <a:gd name="connsiteY21" fmla="*/ 563738 h 1245093"/>
                <a:gd name="connisteX22" fmla="*/ 1504315 w 1509855"/>
                <a:gd name="connsiteY22" fmla="*/ 636128 h 1245093"/>
                <a:gd name="connisteX23" fmla="*/ 1504315 w 1509855"/>
                <a:gd name="connsiteY23" fmla="*/ 708518 h 1245093"/>
                <a:gd name="connisteX24" fmla="*/ 1461135 w 1509855"/>
                <a:gd name="connsiteY24" fmla="*/ 780273 h 1245093"/>
                <a:gd name="connisteX25" fmla="*/ 1403350 w 1509855"/>
                <a:gd name="connsiteY25" fmla="*/ 852663 h 1245093"/>
                <a:gd name="connisteX26" fmla="*/ 1345565 w 1509855"/>
                <a:gd name="connsiteY26" fmla="*/ 925053 h 1245093"/>
                <a:gd name="connisteX27" fmla="*/ 1287780 w 1509855"/>
                <a:gd name="connsiteY27" fmla="*/ 996808 h 1245093"/>
                <a:gd name="connisteX28" fmla="*/ 1215390 w 1509855"/>
                <a:gd name="connsiteY28" fmla="*/ 1054593 h 1245093"/>
                <a:gd name="connisteX29" fmla="*/ 1143000 w 1509855"/>
                <a:gd name="connsiteY29" fmla="*/ 1098408 h 1245093"/>
                <a:gd name="connisteX30" fmla="*/ 1071245 w 1509855"/>
                <a:gd name="connsiteY30" fmla="*/ 1156193 h 1245093"/>
                <a:gd name="connisteX31" fmla="*/ 998855 w 1509855"/>
                <a:gd name="connsiteY31" fmla="*/ 1170163 h 1245093"/>
                <a:gd name="connisteX32" fmla="*/ 912495 w 1509855"/>
                <a:gd name="connsiteY32" fmla="*/ 1199373 h 1245093"/>
                <a:gd name="connisteX33" fmla="*/ 840105 w 1509855"/>
                <a:gd name="connsiteY33" fmla="*/ 1213978 h 1245093"/>
                <a:gd name="connisteX34" fmla="*/ 767715 w 1509855"/>
                <a:gd name="connsiteY34" fmla="*/ 1227948 h 1245093"/>
                <a:gd name="connisteX35" fmla="*/ 681355 w 1509855"/>
                <a:gd name="connsiteY35" fmla="*/ 1242553 h 1245093"/>
                <a:gd name="connisteX36" fmla="*/ 608965 w 1509855"/>
                <a:gd name="connsiteY36" fmla="*/ 1242553 h 1245093"/>
                <a:gd name="connisteX37" fmla="*/ 536575 w 1509855"/>
                <a:gd name="connsiteY37" fmla="*/ 1242553 h 1245093"/>
                <a:gd name="connisteX38" fmla="*/ 450215 w 1509855"/>
                <a:gd name="connsiteY38" fmla="*/ 1242553 h 1245093"/>
                <a:gd name="connisteX39" fmla="*/ 363855 w 1509855"/>
                <a:gd name="connsiteY39" fmla="*/ 1242553 h 1245093"/>
                <a:gd name="connisteX40" fmla="*/ 291465 w 1509855"/>
                <a:gd name="connsiteY40" fmla="*/ 1213978 h 1245093"/>
                <a:gd name="connisteX41" fmla="*/ 204470 w 1509855"/>
                <a:gd name="connsiteY41" fmla="*/ 1184768 h 1245093"/>
                <a:gd name="connisteX42" fmla="*/ 132715 w 1509855"/>
                <a:gd name="connsiteY42" fmla="*/ 1141588 h 1245093"/>
                <a:gd name="connisteX43" fmla="*/ 60325 w 1509855"/>
                <a:gd name="connsiteY43" fmla="*/ 1098408 h 1245093"/>
                <a:gd name="connisteX44" fmla="*/ 17145 w 1509855"/>
                <a:gd name="connsiteY44" fmla="*/ 1011413 h 1245093"/>
                <a:gd name="connisteX45" fmla="*/ 2540 w 1509855"/>
                <a:gd name="connsiteY45" fmla="*/ 939658 h 1245093"/>
                <a:gd name="connisteX46" fmla="*/ 2540 w 1509855"/>
                <a:gd name="connsiteY46" fmla="*/ 867268 h 1245093"/>
                <a:gd name="connisteX47" fmla="*/ 2540 w 1509855"/>
                <a:gd name="connsiteY47" fmla="*/ 794878 h 1245093"/>
                <a:gd name="connisteX48" fmla="*/ 31750 w 1509855"/>
                <a:gd name="connsiteY48" fmla="*/ 722488 h 1245093"/>
                <a:gd name="connisteX49" fmla="*/ 45720 w 1509855"/>
                <a:gd name="connsiteY49" fmla="*/ 650733 h 1245093"/>
                <a:gd name="connisteX50" fmla="*/ 60325 w 1509855"/>
                <a:gd name="connsiteY50" fmla="*/ 578343 h 1245093"/>
                <a:gd name="connisteX51" fmla="*/ 118110 w 1509855"/>
                <a:gd name="connsiteY51" fmla="*/ 505953 h 1245093"/>
                <a:gd name="connisteX52" fmla="*/ 146685 w 1509855"/>
                <a:gd name="connsiteY52" fmla="*/ 434198 h 1245093"/>
                <a:gd name="connisteX53" fmla="*/ 204470 w 1509855"/>
                <a:gd name="connsiteY53" fmla="*/ 361808 h 124509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</a:cxnLst>
              <a:rect l="l" t="t" r="r" b="b"/>
              <a:pathLst>
                <a:path w="1509855" h="1245094">
                  <a:moveTo>
                    <a:pt x="103505" y="448169"/>
                  </a:moveTo>
                  <a:cubicBezTo>
                    <a:pt x="116840" y="440549"/>
                    <a:pt x="146685" y="425309"/>
                    <a:pt x="175895" y="404989"/>
                  </a:cubicBezTo>
                  <a:cubicBezTo>
                    <a:pt x="205105" y="384669"/>
                    <a:pt x="227965" y="373239"/>
                    <a:pt x="248285" y="347204"/>
                  </a:cubicBezTo>
                  <a:cubicBezTo>
                    <a:pt x="268605" y="321169"/>
                    <a:pt x="256540" y="304024"/>
                    <a:pt x="276860" y="275449"/>
                  </a:cubicBezTo>
                  <a:cubicBezTo>
                    <a:pt x="297180" y="246874"/>
                    <a:pt x="320675" y="234809"/>
                    <a:pt x="349250" y="203059"/>
                  </a:cubicBezTo>
                  <a:cubicBezTo>
                    <a:pt x="377825" y="171309"/>
                    <a:pt x="389255" y="145274"/>
                    <a:pt x="421005" y="116699"/>
                  </a:cubicBezTo>
                  <a:cubicBezTo>
                    <a:pt x="452755" y="88124"/>
                    <a:pt x="476250" y="79234"/>
                    <a:pt x="508000" y="58914"/>
                  </a:cubicBezTo>
                  <a:cubicBezTo>
                    <a:pt x="539750" y="38594"/>
                    <a:pt x="551815" y="23989"/>
                    <a:pt x="580390" y="15099"/>
                  </a:cubicBezTo>
                  <a:cubicBezTo>
                    <a:pt x="608965" y="6209"/>
                    <a:pt x="623570" y="17639"/>
                    <a:pt x="652145" y="15099"/>
                  </a:cubicBezTo>
                  <a:cubicBezTo>
                    <a:pt x="680720" y="12559"/>
                    <a:pt x="695325" y="3669"/>
                    <a:pt x="724535" y="1129"/>
                  </a:cubicBezTo>
                  <a:cubicBezTo>
                    <a:pt x="753745" y="-1411"/>
                    <a:pt x="768350" y="1129"/>
                    <a:pt x="796925" y="1129"/>
                  </a:cubicBezTo>
                  <a:cubicBezTo>
                    <a:pt x="825500" y="1129"/>
                    <a:pt x="840105" y="1129"/>
                    <a:pt x="868680" y="1129"/>
                  </a:cubicBezTo>
                  <a:cubicBezTo>
                    <a:pt x="897255" y="1129"/>
                    <a:pt x="911860" y="-1411"/>
                    <a:pt x="941070" y="1129"/>
                  </a:cubicBezTo>
                  <a:cubicBezTo>
                    <a:pt x="970280" y="3669"/>
                    <a:pt x="984885" y="3669"/>
                    <a:pt x="1013460" y="15099"/>
                  </a:cubicBezTo>
                  <a:cubicBezTo>
                    <a:pt x="1042035" y="26529"/>
                    <a:pt x="1056640" y="38594"/>
                    <a:pt x="1085215" y="58914"/>
                  </a:cubicBezTo>
                  <a:cubicBezTo>
                    <a:pt x="1113790" y="79234"/>
                    <a:pt x="1128395" y="90664"/>
                    <a:pt x="1157605" y="116699"/>
                  </a:cubicBezTo>
                  <a:cubicBezTo>
                    <a:pt x="1186815" y="142734"/>
                    <a:pt x="1201420" y="162419"/>
                    <a:pt x="1229995" y="188454"/>
                  </a:cubicBezTo>
                  <a:cubicBezTo>
                    <a:pt x="1258570" y="214489"/>
                    <a:pt x="1278890" y="220204"/>
                    <a:pt x="1301750" y="246239"/>
                  </a:cubicBezTo>
                  <a:cubicBezTo>
                    <a:pt x="1324610" y="272274"/>
                    <a:pt x="1328420" y="289419"/>
                    <a:pt x="1345565" y="318629"/>
                  </a:cubicBezTo>
                  <a:cubicBezTo>
                    <a:pt x="1362710" y="347839"/>
                    <a:pt x="1368425" y="359269"/>
                    <a:pt x="1388745" y="391019"/>
                  </a:cubicBezTo>
                  <a:cubicBezTo>
                    <a:pt x="1409065" y="422769"/>
                    <a:pt x="1429385" y="443089"/>
                    <a:pt x="1446530" y="477379"/>
                  </a:cubicBezTo>
                  <a:cubicBezTo>
                    <a:pt x="1463675" y="511669"/>
                    <a:pt x="1463675" y="531989"/>
                    <a:pt x="1475105" y="563739"/>
                  </a:cubicBezTo>
                  <a:cubicBezTo>
                    <a:pt x="1486535" y="595489"/>
                    <a:pt x="1498600" y="606919"/>
                    <a:pt x="1504315" y="636129"/>
                  </a:cubicBezTo>
                  <a:cubicBezTo>
                    <a:pt x="1510030" y="665339"/>
                    <a:pt x="1513205" y="679944"/>
                    <a:pt x="1504315" y="708519"/>
                  </a:cubicBezTo>
                  <a:cubicBezTo>
                    <a:pt x="1495425" y="737094"/>
                    <a:pt x="1481455" y="751699"/>
                    <a:pt x="1461135" y="780274"/>
                  </a:cubicBezTo>
                  <a:cubicBezTo>
                    <a:pt x="1440815" y="808849"/>
                    <a:pt x="1426210" y="823454"/>
                    <a:pt x="1403350" y="852664"/>
                  </a:cubicBezTo>
                  <a:cubicBezTo>
                    <a:pt x="1380490" y="881874"/>
                    <a:pt x="1368425" y="896479"/>
                    <a:pt x="1345565" y="925054"/>
                  </a:cubicBezTo>
                  <a:cubicBezTo>
                    <a:pt x="1322705" y="953629"/>
                    <a:pt x="1313815" y="970774"/>
                    <a:pt x="1287780" y="996809"/>
                  </a:cubicBezTo>
                  <a:cubicBezTo>
                    <a:pt x="1261745" y="1022844"/>
                    <a:pt x="1244600" y="1034274"/>
                    <a:pt x="1215390" y="1054594"/>
                  </a:cubicBezTo>
                  <a:cubicBezTo>
                    <a:pt x="1186180" y="1074914"/>
                    <a:pt x="1171575" y="1078089"/>
                    <a:pt x="1143000" y="1098409"/>
                  </a:cubicBezTo>
                  <a:cubicBezTo>
                    <a:pt x="1114425" y="1118729"/>
                    <a:pt x="1099820" y="1141589"/>
                    <a:pt x="1071245" y="1156194"/>
                  </a:cubicBezTo>
                  <a:cubicBezTo>
                    <a:pt x="1042670" y="1170799"/>
                    <a:pt x="1030605" y="1161274"/>
                    <a:pt x="998855" y="1170164"/>
                  </a:cubicBezTo>
                  <a:cubicBezTo>
                    <a:pt x="967105" y="1179054"/>
                    <a:pt x="944245" y="1190484"/>
                    <a:pt x="912495" y="1199374"/>
                  </a:cubicBezTo>
                  <a:cubicBezTo>
                    <a:pt x="880745" y="1208264"/>
                    <a:pt x="869315" y="1208264"/>
                    <a:pt x="840105" y="1213979"/>
                  </a:cubicBezTo>
                  <a:cubicBezTo>
                    <a:pt x="810895" y="1219694"/>
                    <a:pt x="799465" y="1222234"/>
                    <a:pt x="767715" y="1227949"/>
                  </a:cubicBezTo>
                  <a:cubicBezTo>
                    <a:pt x="735965" y="1233664"/>
                    <a:pt x="713105" y="1239379"/>
                    <a:pt x="681355" y="1242554"/>
                  </a:cubicBezTo>
                  <a:cubicBezTo>
                    <a:pt x="649605" y="1245729"/>
                    <a:pt x="638175" y="1242554"/>
                    <a:pt x="608965" y="1242554"/>
                  </a:cubicBezTo>
                  <a:cubicBezTo>
                    <a:pt x="579755" y="1242554"/>
                    <a:pt x="568325" y="1242554"/>
                    <a:pt x="536575" y="1242554"/>
                  </a:cubicBezTo>
                  <a:cubicBezTo>
                    <a:pt x="504825" y="1242554"/>
                    <a:pt x="484505" y="1242554"/>
                    <a:pt x="450215" y="1242554"/>
                  </a:cubicBezTo>
                  <a:cubicBezTo>
                    <a:pt x="415925" y="1242554"/>
                    <a:pt x="395605" y="1248269"/>
                    <a:pt x="363855" y="1242554"/>
                  </a:cubicBezTo>
                  <a:cubicBezTo>
                    <a:pt x="332105" y="1236839"/>
                    <a:pt x="323215" y="1225409"/>
                    <a:pt x="291465" y="1213979"/>
                  </a:cubicBezTo>
                  <a:cubicBezTo>
                    <a:pt x="259715" y="1202549"/>
                    <a:pt x="236220" y="1199374"/>
                    <a:pt x="204470" y="1184769"/>
                  </a:cubicBezTo>
                  <a:cubicBezTo>
                    <a:pt x="172720" y="1170164"/>
                    <a:pt x="161290" y="1158734"/>
                    <a:pt x="132715" y="1141589"/>
                  </a:cubicBezTo>
                  <a:cubicBezTo>
                    <a:pt x="104140" y="1124444"/>
                    <a:pt x="83185" y="1124444"/>
                    <a:pt x="60325" y="1098409"/>
                  </a:cubicBezTo>
                  <a:cubicBezTo>
                    <a:pt x="37465" y="1072374"/>
                    <a:pt x="28575" y="1043164"/>
                    <a:pt x="17145" y="1011414"/>
                  </a:cubicBezTo>
                  <a:cubicBezTo>
                    <a:pt x="5715" y="979664"/>
                    <a:pt x="5715" y="968234"/>
                    <a:pt x="2540" y="939659"/>
                  </a:cubicBezTo>
                  <a:cubicBezTo>
                    <a:pt x="-635" y="911084"/>
                    <a:pt x="2540" y="896479"/>
                    <a:pt x="2540" y="867269"/>
                  </a:cubicBezTo>
                  <a:cubicBezTo>
                    <a:pt x="2540" y="838059"/>
                    <a:pt x="-3175" y="824089"/>
                    <a:pt x="2540" y="794879"/>
                  </a:cubicBezTo>
                  <a:cubicBezTo>
                    <a:pt x="8255" y="765669"/>
                    <a:pt x="22860" y="751064"/>
                    <a:pt x="31750" y="722489"/>
                  </a:cubicBezTo>
                  <a:cubicBezTo>
                    <a:pt x="40640" y="693914"/>
                    <a:pt x="40005" y="679309"/>
                    <a:pt x="45720" y="650734"/>
                  </a:cubicBezTo>
                  <a:cubicBezTo>
                    <a:pt x="51435" y="622159"/>
                    <a:pt x="45720" y="607554"/>
                    <a:pt x="60325" y="578344"/>
                  </a:cubicBezTo>
                  <a:cubicBezTo>
                    <a:pt x="74930" y="549134"/>
                    <a:pt x="100965" y="534529"/>
                    <a:pt x="118110" y="505954"/>
                  </a:cubicBezTo>
                  <a:cubicBezTo>
                    <a:pt x="135255" y="477379"/>
                    <a:pt x="129540" y="462774"/>
                    <a:pt x="146685" y="434199"/>
                  </a:cubicBezTo>
                  <a:cubicBezTo>
                    <a:pt x="163830" y="405624"/>
                    <a:pt x="193675" y="375144"/>
                    <a:pt x="204470" y="361809"/>
                  </a:cubicBezTo>
                </a:path>
              </a:pathLst>
            </a:custGeom>
            <a:gradFill>
              <a:gsLst>
                <a:gs pos="17000">
                  <a:srgbClr val="FECF40"/>
                </a:gs>
                <a:gs pos="100000">
                  <a:srgbClr val="846C21"/>
                </a:gs>
              </a:gsLst>
              <a:lin ang="4920000" scaled="0"/>
            </a:gradFill>
            <a:ln w="9525">
              <a:noFill/>
              <a:miter/>
            </a:ln>
            <a:effectLst>
              <a:softEdge rad="63500"/>
            </a:effectLst>
            <a:scene3d>
              <a:camera prst="orthographicFront"/>
              <a:lightRig rig="brightRoom" dir="t">
                <a:rot lat="0" lon="0" rev="0"/>
              </a:lightRig>
            </a:scene3d>
            <a:sp3d extrusionH="44450" prstMaterial="plastic"/>
          </p:spPr>
          <p:txBody>
            <a:bodyPr wrap="square" lIns="0" tIns="0" rIns="0" bIns="0" anchor="t">
              <a:spAutoFit/>
            </a:bodyPr>
            <a:p>
              <a:pPr lvl="0" fontAlgn="base">
                <a:buClr>
                  <a:srgbClr val="000000"/>
                </a:buClr>
              </a:pPr>
              <a:endParaRPr lang="zh-CN" altLang="en-US" sz="2400" b="1" strike="noStrike" noProof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4044" name="内容占位符 44043"/>
          <p:cNvGraphicFramePr>
            <a:graphicFrameLocks noGrp="1"/>
          </p:cNvGraphicFramePr>
          <p:nvPr>
            <p:ph sz="quarter" idx="4"/>
          </p:nvPr>
        </p:nvGraphicFramePr>
        <p:xfrm>
          <a:off x="571500" y="2058988"/>
          <a:ext cx="28543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9" imgW="838200" imgH="393700" progId="Equation.3">
                  <p:embed/>
                </p:oleObj>
              </mc:Choice>
              <mc:Fallback>
                <p:oleObj name="" r:id="rId9" imgW="838200" imgH="3937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500" y="2058988"/>
                        <a:ext cx="2854325" cy="12414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9" name="对象 44048"/>
          <p:cNvGraphicFramePr/>
          <p:nvPr/>
        </p:nvGraphicFramePr>
        <p:xfrm>
          <a:off x="3000375" y="4708525"/>
          <a:ext cx="258921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1" imgW="888365" imgH="393700" progId="Equation.3">
                  <p:embed/>
                </p:oleObj>
              </mc:Choice>
              <mc:Fallback>
                <p:oleObj name="" r:id="rId11" imgW="888365" imgH="3937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00375" y="4708525"/>
                        <a:ext cx="2589213" cy="1089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0" name="对象 44049"/>
          <p:cNvGraphicFramePr/>
          <p:nvPr/>
        </p:nvGraphicFramePr>
        <p:xfrm>
          <a:off x="6045200" y="4635500"/>
          <a:ext cx="2581275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3" imgW="850265" imgH="393700" progId="Equation.3">
                  <p:embed/>
                </p:oleObj>
              </mc:Choice>
              <mc:Fallback>
                <p:oleObj name="" r:id="rId13" imgW="850265" imgH="3937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45200" y="4635500"/>
                        <a:ext cx="2581275" cy="1233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1" name="文本框 44050"/>
          <p:cNvSpPr txBox="1"/>
          <p:nvPr/>
        </p:nvSpPr>
        <p:spPr>
          <a:xfrm>
            <a:off x="25400" y="263525"/>
            <a:ext cx="483552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对质量连续分布的物体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6906" name="对象 36905"/>
          <p:cNvGraphicFramePr/>
          <p:nvPr/>
        </p:nvGraphicFramePr>
        <p:xfrm>
          <a:off x="5230813" y="1858963"/>
          <a:ext cx="4587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5" imgW="127000" imgH="152400" progId="Equation.3">
                  <p:embed/>
                </p:oleObj>
              </mc:Choice>
              <mc:Fallback>
                <p:oleObj name="" r:id="rId15" imgW="127000" imgH="1524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30813" y="1858963"/>
                        <a:ext cx="458787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367463" y="1906588"/>
            <a:ext cx="496887" cy="342900"/>
            <a:chOff x="875" y="2777"/>
            <a:chExt cx="782" cy="539"/>
          </a:xfrm>
        </p:grpSpPr>
        <p:sp>
          <p:nvSpPr>
            <p:cNvPr id="27666" name="椭圆 8"/>
            <p:cNvSpPr/>
            <p:nvPr/>
          </p:nvSpPr>
          <p:spPr>
            <a:xfrm>
              <a:off x="988" y="2777"/>
              <a:ext cx="397" cy="510"/>
            </a:xfrm>
            <a:prstGeom prst="ellipse">
              <a:avLst/>
            </a:prstGeom>
            <a:gradFill rotWithShape="1">
              <a:gsLst>
                <a:gs pos="0">
                  <a:srgbClr val="FE4444"/>
                </a:gs>
                <a:gs pos="100000">
                  <a:srgbClr val="832B2B"/>
                </a:gs>
              </a:gsLst>
              <a:lin ang="5400000"/>
              <a:tileRect/>
            </a:gradFill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endParaRPr lang="zh-CN" altLang="en-US" sz="24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667" name="文本框 9"/>
            <p:cNvSpPr txBox="1"/>
            <p:nvPr/>
          </p:nvSpPr>
          <p:spPr>
            <a:xfrm>
              <a:off x="875" y="2785"/>
              <a:ext cx="782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</a:t>
              </a:r>
              <a:endParaRPr lang="en-US" altLang="zh-CN" sz="160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905" name="任意多边形 36904"/>
          <p:cNvSpPr/>
          <p:nvPr/>
        </p:nvSpPr>
        <p:spPr>
          <a:xfrm>
            <a:off x="5689600" y="2151063"/>
            <a:ext cx="811213" cy="958850"/>
          </a:xfrm>
          <a:custGeom>
            <a:avLst/>
            <a:gdLst/>
            <a:ahLst/>
            <a:cxnLst/>
            <a:pathLst>
              <a:path w="954" h="774">
                <a:moveTo>
                  <a:pt x="0" y="774"/>
                </a:moveTo>
                <a:lnTo>
                  <a:pt x="954" y="0"/>
                </a:ln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Grp="1"/>
          </p:cNvGraphicFramePr>
          <p:nvPr/>
        </p:nvGraphicFramePr>
        <p:xfrm>
          <a:off x="157163" y="4708525"/>
          <a:ext cx="24701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7" imgW="888365" imgH="393700" progId="Equation.3">
                  <p:embed/>
                </p:oleObj>
              </mc:Choice>
              <mc:Fallback>
                <p:oleObj name="" r:id="rId17" imgW="888365" imgH="3937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7163" y="4708525"/>
                        <a:ext cx="2470150" cy="1089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矩形 25606"/>
          <p:cNvSpPr/>
          <p:nvPr/>
        </p:nvSpPr>
        <p:spPr>
          <a:xfrm>
            <a:off x="387350" y="4106863"/>
            <a:ext cx="145256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分量式：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28600" y="1304925"/>
            <a:ext cx="2327275" cy="6064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质心的位矢：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607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build="p"/>
      <p:bldP spid="38" grpId="0"/>
      <p:bldP spid="440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3" name="组合 198668"/>
          <p:cNvGrpSpPr/>
          <p:nvPr/>
        </p:nvGrpSpPr>
        <p:grpSpPr>
          <a:xfrm>
            <a:off x="225425" y="6350"/>
            <a:ext cx="1600200" cy="838200"/>
            <a:chOff x="240" y="480"/>
            <a:chExt cx="1008" cy="528"/>
          </a:xfrm>
        </p:grpSpPr>
        <p:sp>
          <p:nvSpPr>
            <p:cNvPr id="28674" name="横卷形 198669"/>
            <p:cNvSpPr/>
            <p:nvPr/>
          </p:nvSpPr>
          <p:spPr>
            <a:xfrm>
              <a:off x="240" y="480"/>
              <a:ext cx="81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rgbClr val="009900"/>
              </a:outerShdw>
            </a:effectLst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75" name="文本框 198670"/>
            <p:cNvSpPr txBox="1"/>
            <p:nvPr/>
          </p:nvSpPr>
          <p:spPr>
            <a:xfrm>
              <a:off x="336" y="528"/>
              <a:ext cx="91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36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讨论</a:t>
              </a:r>
              <a:endParaRPr lang="zh-CN" altLang="en-US" sz="36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6375" y="1041400"/>
            <a:ext cx="51181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密度均匀，形状对称的物体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14950" y="1025525"/>
            <a:ext cx="2684463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质心在几何中心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6567" name="组合 66566"/>
          <p:cNvGrpSpPr/>
          <p:nvPr/>
        </p:nvGrpSpPr>
        <p:grpSpPr>
          <a:xfrm>
            <a:off x="682625" y="1760538"/>
            <a:ext cx="1655763" cy="1512887"/>
            <a:chOff x="476" y="2387"/>
            <a:chExt cx="907" cy="907"/>
          </a:xfrm>
        </p:grpSpPr>
        <p:sp>
          <p:nvSpPr>
            <p:cNvPr id="28679" name="立方体 66567"/>
            <p:cNvSpPr/>
            <p:nvPr/>
          </p:nvSpPr>
          <p:spPr>
            <a:xfrm>
              <a:off x="476" y="2387"/>
              <a:ext cx="907" cy="907"/>
            </a:xfrm>
            <a:prstGeom prst="cube">
              <a:avLst>
                <a:gd name="adj" fmla="val 25000"/>
              </a:avLst>
            </a:pr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80" name="直接连接符 66568"/>
            <p:cNvSpPr/>
            <p:nvPr/>
          </p:nvSpPr>
          <p:spPr>
            <a:xfrm>
              <a:off x="703" y="2387"/>
              <a:ext cx="453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8681" name="直接连接符 66569"/>
            <p:cNvSpPr/>
            <p:nvPr/>
          </p:nvSpPr>
          <p:spPr>
            <a:xfrm>
              <a:off x="476" y="2614"/>
              <a:ext cx="907" cy="45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8682" name="直接连接符 66570"/>
            <p:cNvSpPr/>
            <p:nvPr/>
          </p:nvSpPr>
          <p:spPr>
            <a:xfrm flipV="1">
              <a:off x="476" y="2387"/>
              <a:ext cx="907" cy="9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</p:grpSp>
      <p:sp>
        <p:nvSpPr>
          <p:cNvPr id="66574" name="矩形 66573"/>
          <p:cNvSpPr/>
          <p:nvPr/>
        </p:nvSpPr>
        <p:spPr>
          <a:xfrm>
            <a:off x="5203825" y="2486025"/>
            <a:ext cx="3384550" cy="71438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5" name="椭圆 66574"/>
          <p:cNvSpPr/>
          <p:nvPr/>
        </p:nvSpPr>
        <p:spPr>
          <a:xfrm>
            <a:off x="6859588" y="2486025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6" name="椭圆 66575"/>
          <p:cNvSpPr/>
          <p:nvPr/>
        </p:nvSpPr>
        <p:spPr>
          <a:xfrm>
            <a:off x="1473200" y="2479675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8" name="椭圆 66577"/>
          <p:cNvSpPr/>
          <p:nvPr/>
        </p:nvSpPr>
        <p:spPr>
          <a:xfrm>
            <a:off x="7485063" y="5200650"/>
            <a:ext cx="73025" cy="73025"/>
          </a:xfrm>
          <a:prstGeom prst="ellipse">
            <a:avLst/>
          </a:prstGeom>
          <a:solidFill>
            <a:srgbClr val="FF66CC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7" name="矩形 66586"/>
          <p:cNvSpPr/>
          <p:nvPr/>
        </p:nvSpPr>
        <p:spPr>
          <a:xfrm>
            <a:off x="6983413" y="4554538"/>
            <a:ext cx="935037" cy="358775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8" name="矩形 66587"/>
          <p:cNvSpPr/>
          <p:nvPr/>
        </p:nvSpPr>
        <p:spPr>
          <a:xfrm>
            <a:off x="6983413" y="5562600"/>
            <a:ext cx="935037" cy="358775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89" name="矩形 66588"/>
          <p:cNvSpPr/>
          <p:nvPr/>
        </p:nvSpPr>
        <p:spPr>
          <a:xfrm>
            <a:off x="7775575" y="4554538"/>
            <a:ext cx="215900" cy="1366837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375" y="3311525"/>
            <a:ext cx="4518025" cy="954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har char="•"/>
            </a:pPr>
            <a:endParaRPr lang="zh-CN" altLang="en-US" b="0" noProof="1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质心是否一定在物体上？ </a:t>
            </a:r>
            <a:endParaRPr lang="zh-CN" altLang="en-US" noProof="1" dirty="0">
              <a:latin typeface="宋体" panose="02010600030101010101" pitchFamily="2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15938" y="4578350"/>
            <a:ext cx="1584325" cy="1438275"/>
            <a:chOff x="813" y="7209"/>
            <a:chExt cx="2494" cy="2265"/>
          </a:xfrm>
        </p:grpSpPr>
        <p:sp>
          <p:nvSpPr>
            <p:cNvPr id="28692" name="等腰三角形 66576"/>
            <p:cNvSpPr/>
            <p:nvPr/>
          </p:nvSpPr>
          <p:spPr>
            <a:xfrm>
              <a:off x="1040" y="7504"/>
              <a:ext cx="2040" cy="1763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93" name="直接连接符 66578"/>
            <p:cNvSpPr/>
            <p:nvPr/>
          </p:nvSpPr>
          <p:spPr>
            <a:xfrm>
              <a:off x="2060" y="7389"/>
              <a:ext cx="0" cy="19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8694" name="直接连接符 66579"/>
            <p:cNvSpPr/>
            <p:nvPr/>
          </p:nvSpPr>
          <p:spPr>
            <a:xfrm flipV="1">
              <a:off x="1040" y="8412"/>
              <a:ext cx="1475" cy="7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8695" name="直接连接符 66580"/>
            <p:cNvSpPr/>
            <p:nvPr/>
          </p:nvSpPr>
          <p:spPr>
            <a:xfrm flipH="1" flipV="1">
              <a:off x="1608" y="8412"/>
              <a:ext cx="1475" cy="7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</p:sp>
        <p:sp>
          <p:nvSpPr>
            <p:cNvPr id="28696" name="椭圆 66581"/>
            <p:cNvSpPr/>
            <p:nvPr/>
          </p:nvSpPr>
          <p:spPr>
            <a:xfrm>
              <a:off x="813" y="9022"/>
              <a:ext cx="452" cy="45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97" name="椭圆 66582"/>
            <p:cNvSpPr/>
            <p:nvPr/>
          </p:nvSpPr>
          <p:spPr>
            <a:xfrm>
              <a:off x="2855" y="9022"/>
              <a:ext cx="453" cy="452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98" name="椭圆 66583"/>
            <p:cNvSpPr/>
            <p:nvPr/>
          </p:nvSpPr>
          <p:spPr>
            <a:xfrm>
              <a:off x="1833" y="7209"/>
              <a:ext cx="452" cy="45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699" name="椭圆 8"/>
            <p:cNvSpPr/>
            <p:nvPr/>
          </p:nvSpPr>
          <p:spPr>
            <a:xfrm>
              <a:off x="1988" y="8550"/>
              <a:ext cx="115" cy="115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46450" y="4513263"/>
            <a:ext cx="2197100" cy="1403350"/>
            <a:chOff x="4932" y="7108"/>
            <a:chExt cx="3458" cy="2210"/>
          </a:xfrm>
        </p:grpSpPr>
        <p:sp>
          <p:nvSpPr>
            <p:cNvPr id="2" name="同心圆 1"/>
            <p:cNvSpPr/>
            <p:nvPr/>
          </p:nvSpPr>
          <p:spPr>
            <a:xfrm>
              <a:off x="4932" y="7108"/>
              <a:ext cx="3458" cy="2211"/>
            </a:xfrm>
            <a:prstGeom prst="donut">
              <a:avLst/>
            </a:prstGeom>
            <a:gradFill>
              <a:gsLst>
                <a:gs pos="15000">
                  <a:srgbClr val="FBFB11"/>
                </a:gs>
                <a:gs pos="100000">
                  <a:srgbClr val="838309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  <a:miter/>
            </a:ln>
            <a:scene3d>
              <a:camera prst="orthographicFront">
                <a:rot lat="0" lon="600000" rev="0"/>
              </a:camera>
              <a:lightRig rig="brightRoom" dir="t">
                <a:rot lat="0" lon="0" rev="0"/>
              </a:lightRig>
            </a:scene3d>
          </p:spPr>
          <p:txBody>
            <a:bodyPr wrap="square" lIns="0" tIns="0" rIns="0" bIns="0" anchor="t">
              <a:spAutoFit/>
            </a:bodyPr>
            <a:p>
              <a:pPr lvl="0" fontAlgn="base">
                <a:buClr>
                  <a:srgbClr val="000000"/>
                </a:buClr>
              </a:pPr>
              <a:endParaRPr lang="zh-CN" altLang="en-US" sz="2400" b="1" strike="noStrike" noProof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702" name="椭圆 4"/>
            <p:cNvSpPr/>
            <p:nvPr/>
          </p:nvSpPr>
          <p:spPr>
            <a:xfrm>
              <a:off x="6603" y="8156"/>
              <a:ext cx="115" cy="115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225" y="1670050"/>
            <a:ext cx="1797050" cy="1719263"/>
            <a:chOff x="4610" y="2772"/>
            <a:chExt cx="3164" cy="290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10" y="2772"/>
              <a:ext cx="3165" cy="2905"/>
            </a:xfrm>
            <a:prstGeom prst="ellipse">
              <a:avLst/>
            </a:prstGeom>
          </p:spPr>
        </p:pic>
        <p:sp>
          <p:nvSpPr>
            <p:cNvPr id="28705" name="椭圆 15"/>
            <p:cNvSpPr/>
            <p:nvPr/>
          </p:nvSpPr>
          <p:spPr>
            <a:xfrm>
              <a:off x="6064" y="4238"/>
              <a:ext cx="115" cy="115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670425" y="3292475"/>
            <a:ext cx="3671888" cy="9540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Char char="•"/>
            </a:pPr>
            <a:endParaRPr lang="zh-CN" altLang="en-US" b="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FF0000"/>
              </a:buClr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质心不一定在物体上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6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66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673" name="组合 198668"/>
          <p:cNvGrpSpPr/>
          <p:nvPr/>
        </p:nvGrpSpPr>
        <p:grpSpPr>
          <a:xfrm>
            <a:off x="225425" y="6350"/>
            <a:ext cx="1600200" cy="838200"/>
            <a:chOff x="240" y="480"/>
            <a:chExt cx="1008" cy="528"/>
          </a:xfrm>
        </p:grpSpPr>
        <p:sp>
          <p:nvSpPr>
            <p:cNvPr id="28674" name="横卷形 198669"/>
            <p:cNvSpPr/>
            <p:nvPr/>
          </p:nvSpPr>
          <p:spPr>
            <a:xfrm>
              <a:off x="240" y="480"/>
              <a:ext cx="81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rgbClr val="009900"/>
              </a:outerShdw>
            </a:effectLst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675" name="文本框 198670"/>
            <p:cNvSpPr txBox="1"/>
            <p:nvPr/>
          </p:nvSpPr>
          <p:spPr>
            <a:xfrm>
              <a:off x="336" y="528"/>
              <a:ext cx="91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36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</a:t>
              </a:r>
              <a:endParaRPr lang="zh-CN" altLang="en-US" sz="36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8130" y="1041400"/>
            <a:ext cx="800925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Clr>
                <a:srgbClr val="FF0000"/>
              </a:buClr>
              <a:buFont typeface="Wingdings" panose="05000000000000000000" charset="0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一系统由一大块物体与一质点构成，如何求其质心位置？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立方体 66567"/>
          <p:cNvSpPr/>
          <p:nvPr/>
        </p:nvSpPr>
        <p:spPr>
          <a:xfrm>
            <a:off x="2909570" y="2575560"/>
            <a:ext cx="2955925" cy="2324735"/>
          </a:xfrm>
          <a:prstGeom prst="cube">
            <a:avLst>
              <a:gd name="adj" fmla="val 25000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泪滴形 13"/>
          <p:cNvSpPr/>
          <p:nvPr/>
        </p:nvSpPr>
        <p:spPr>
          <a:xfrm>
            <a:off x="3608705" y="2696210"/>
            <a:ext cx="288290" cy="2159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2" name="矩形 68611"/>
          <p:cNvSpPr/>
          <p:nvPr/>
        </p:nvSpPr>
        <p:spPr>
          <a:xfrm>
            <a:off x="395288" y="620713"/>
            <a:ext cx="4248150" cy="647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质心位矢表达式：  </a:t>
            </a: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8617" name="对象 68616"/>
          <p:cNvGraphicFramePr/>
          <p:nvPr/>
        </p:nvGraphicFramePr>
        <p:xfrm>
          <a:off x="987425" y="2747963"/>
          <a:ext cx="16398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571500" imgH="393700" progId="Equation.3">
                  <p:embed/>
                </p:oleObj>
              </mc:Choice>
              <mc:Fallback>
                <p:oleObj name="" r:id="rId1" imgW="571500" imgH="3937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7425" y="2747963"/>
                        <a:ext cx="1639888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4" name="文本框 238593"/>
          <p:cNvSpPr txBox="1"/>
          <p:nvPr/>
        </p:nvSpPr>
        <p:spPr>
          <a:xfrm>
            <a:off x="542925" y="0"/>
            <a:ext cx="34353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二、质心运动定理</a:t>
            </a:r>
            <a:endParaRPr lang="zh-CN" altLang="en-US" sz="3200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30725" name="矩形 30724"/>
          <p:cNvSpPr/>
          <p:nvPr/>
        </p:nvSpPr>
        <p:spPr>
          <a:xfrm>
            <a:off x="327025" y="1970088"/>
            <a:ext cx="316865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质心的速度： 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31" name="对象 30730"/>
          <p:cNvGraphicFramePr/>
          <p:nvPr/>
        </p:nvGraphicFramePr>
        <p:xfrm>
          <a:off x="2692400" y="2425700"/>
          <a:ext cx="20351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3" imgW="711200" imgH="609600" progId="Equation.3">
                  <p:embed/>
                </p:oleObj>
              </mc:Choice>
              <mc:Fallback>
                <p:oleObj name="" r:id="rId3" imgW="711200" imgH="6096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2400" y="2425700"/>
                        <a:ext cx="2035175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对象 30731"/>
          <p:cNvGraphicFramePr/>
          <p:nvPr/>
        </p:nvGraphicFramePr>
        <p:xfrm>
          <a:off x="4727575" y="2562225"/>
          <a:ext cx="197485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5" imgW="634365" imgH="495300" progId="Equation.3">
                  <p:embed/>
                </p:oleObj>
              </mc:Choice>
              <mc:Fallback>
                <p:oleObj name="" r:id="rId5" imgW="634365" imgH="4953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7575" y="2562225"/>
                        <a:ext cx="1974850" cy="1379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对象 30722"/>
          <p:cNvGraphicFramePr/>
          <p:nvPr/>
        </p:nvGraphicFramePr>
        <p:xfrm>
          <a:off x="3421063" y="944563"/>
          <a:ext cx="1912937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7" imgW="761365" imgH="482600" progId="Equation.3">
                  <p:embed/>
                </p:oleObj>
              </mc:Choice>
              <mc:Fallback>
                <p:oleObj name="" r:id="rId7" imgW="761365" imgH="4826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1063" y="944563"/>
                        <a:ext cx="1912937" cy="1116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68313" y="3908425"/>
            <a:ext cx="128746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可得： 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6702425" y="2595563"/>
          <a:ext cx="1995488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9" imgW="634365" imgH="431800" progId="Equation.3">
                  <p:embed/>
                </p:oleObj>
              </mc:Choice>
              <mc:Fallback>
                <p:oleObj name="" r:id="rId9" imgW="634365" imgH="4318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02425" y="2595563"/>
                        <a:ext cx="1995488" cy="12366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9" name="对象 68618"/>
          <p:cNvGraphicFramePr/>
          <p:nvPr/>
        </p:nvGraphicFramePr>
        <p:xfrm>
          <a:off x="2179638" y="4011613"/>
          <a:ext cx="30432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1" imgW="1397000" imgH="431800" progId="Equation.3">
                  <p:embed/>
                </p:oleObj>
              </mc:Choice>
              <mc:Fallback>
                <p:oleObj name="" r:id="rId11" imgW="1397000" imgH="4318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79638" y="4011613"/>
                        <a:ext cx="3043237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27025" y="4973638"/>
            <a:ext cx="31686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上式两边求导得： 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2584450" y="5454650"/>
          <a:ext cx="2214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3" imgW="1016000" imgH="444500" progId="Equation.3">
                  <p:embed/>
                </p:oleObj>
              </mc:Choice>
              <mc:Fallback>
                <p:oleObj name="" r:id="rId13" imgW="1016000" imgH="4445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84450" y="5454650"/>
                        <a:ext cx="2214563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4937125" y="5651500"/>
          <a:ext cx="10096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5" imgW="431800" imgH="254000" progId="Equation.3">
                  <p:embed/>
                </p:oleObj>
              </mc:Choice>
              <mc:Fallback>
                <p:oleObj name="" r:id="rId15" imgW="431800" imgH="2540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37125" y="5651500"/>
                        <a:ext cx="1009650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  <p:bldP spid="238594" grpId="0"/>
      <p:bldP spid="30725" grpId="0" build="p"/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矩形 274433"/>
          <p:cNvSpPr/>
          <p:nvPr/>
        </p:nvSpPr>
        <p:spPr>
          <a:xfrm>
            <a:off x="386080" y="165100"/>
            <a:ext cx="66833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sz="3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交通事故示意图</a:t>
            </a:r>
            <a:endParaRPr lang="zh-CN" sz="36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810260"/>
            <a:ext cx="5840730" cy="5951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52620" y="2358390"/>
            <a:ext cx="54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8405" y="2582545"/>
            <a:ext cx="541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B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42" name="文本框 69641"/>
          <p:cNvSpPr txBox="1"/>
          <p:nvPr/>
        </p:nvSpPr>
        <p:spPr>
          <a:xfrm>
            <a:off x="182563" y="4548823"/>
            <a:ext cx="8891587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质心的运动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与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内力无关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，仅取决于外力 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643" name="矩形 69642"/>
          <p:cNvSpPr/>
          <p:nvPr/>
        </p:nvSpPr>
        <p:spPr>
          <a:xfrm>
            <a:off x="138430" y="5411788"/>
            <a:ext cx="9021763" cy="10810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marL="342900" indent="-342900">
              <a:lnSpc>
                <a:spcPct val="115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若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质点系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受到的外力的矢量和为零，则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质心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静止或作匀速直线运动</a:t>
            </a: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17" name="横卷形 353316"/>
          <p:cNvSpPr/>
          <p:nvPr/>
        </p:nvSpPr>
        <p:spPr>
          <a:xfrm>
            <a:off x="207963" y="2323465"/>
            <a:ext cx="1296987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理解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59" name="文本框 9258"/>
          <p:cNvSpPr txBox="1"/>
          <p:nvPr/>
        </p:nvSpPr>
        <p:spPr>
          <a:xfrm>
            <a:off x="169545" y="1196023"/>
            <a:ext cx="8774113" cy="884237"/>
          </a:xfrm>
          <a:prstGeom prst="rect">
            <a:avLst/>
          </a:prstGeom>
          <a:solidFill>
            <a:srgbClr val="FFFF66"/>
          </a:solidFill>
          <a:ln w="9525">
            <a:noFill/>
          </a:ln>
        </p:spPr>
        <p:txBody>
          <a:bodyPr anchor="t"/>
          <a:p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质心运动定理：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作用在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系统上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合外力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等于系统的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总质量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与系统</a:t>
            </a:r>
            <a:r>
              <a: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质心加速度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的乘积。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4318" y="3115628"/>
            <a:ext cx="8567737" cy="6080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描述</a:t>
            </a:r>
            <a:r>
              <a:rPr lang="zh-CN" altLang="en-US" dirty="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质点运动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的牛顿第二定律在形式上完全相同</a:t>
            </a:r>
            <a:endParaRPr lang="zh-CN" altLang="en-US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280" y="3883025"/>
            <a:ext cx="5285740" cy="5760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整体的运动</a:t>
            </a:r>
            <a:r>
              <a:rPr lang="en-US" altLang="zh-CN" noProof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→</a:t>
            </a:r>
            <a:r>
              <a:rPr lang="zh-CN" altLang="en-US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单个质点的运动</a:t>
            </a:r>
            <a:endParaRPr lang="zh-CN" altLang="en-US" noProof="1"/>
          </a:p>
        </p:txBody>
      </p:sp>
      <p:sp>
        <p:nvSpPr>
          <p:cNvPr id="16" name="矩形 15"/>
          <p:cNvSpPr/>
          <p:nvPr/>
        </p:nvSpPr>
        <p:spPr>
          <a:xfrm>
            <a:off x="1097598" y="375920"/>
            <a:ext cx="232886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质心运动定理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" name="对象 13"/>
          <p:cNvGraphicFramePr/>
          <p:nvPr/>
        </p:nvGraphicFramePr>
        <p:xfrm>
          <a:off x="4248785" y="304483"/>
          <a:ext cx="16605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762000" imgH="254000" progId="Equation.3">
                  <p:embed/>
                </p:oleObj>
              </mc:Choice>
              <mc:Fallback>
                <p:oleObj name="" r:id="rId1" imgW="762000" imgH="2540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48785" y="304483"/>
                        <a:ext cx="166052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5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9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2" grpId="0"/>
      <p:bldP spid="69643" grpId="0"/>
      <p:bldP spid="353317" grpId="0" bldLvl="0" animBg="1"/>
      <p:bldP spid="9259" grpId="0" bldLvl="0" animBg="1"/>
      <p:bldP spid="2" grpId="0"/>
      <p:bldP spid="3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8" name="图片 70657" descr="图形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525" y="1290638"/>
            <a:ext cx="7704138" cy="156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圆角矩形标注 70658"/>
          <p:cNvSpPr/>
          <p:nvPr/>
        </p:nvSpPr>
        <p:spPr>
          <a:xfrm>
            <a:off x="1762125" y="763588"/>
            <a:ext cx="5400675" cy="425450"/>
          </a:xfrm>
          <a:prstGeom prst="wedgeRoundRectCallout">
            <a:avLst>
              <a:gd name="adj1" fmla="val -15755"/>
              <a:gd name="adj2" fmla="val 253296"/>
              <a:gd name="adj3" fmla="val 16667"/>
            </a:avLst>
          </a:prstGeom>
          <a:solidFill>
            <a:srgbClr val="FBF743">
              <a:alpha val="50000"/>
            </a:srgbClr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 anchor="t">
            <a:spAutoFit/>
          </a:bodyPr>
          <a:p>
            <a:pPr algn="ctr"/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合外力为零      质心作匀速直线运动</a:t>
            </a:r>
            <a:endParaRPr lang="zh-CN" altLang="en-US" sz="240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0" name="矩形 70659"/>
          <p:cNvSpPr/>
          <p:nvPr/>
        </p:nvSpPr>
        <p:spPr>
          <a:xfrm>
            <a:off x="3778250" y="2636838"/>
            <a:ext cx="3457575" cy="457200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扳手沿光滑水平面滑移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0661" name="组合 70660"/>
          <p:cNvGrpSpPr/>
          <p:nvPr/>
        </p:nvGrpSpPr>
        <p:grpSpPr>
          <a:xfrm>
            <a:off x="1149350" y="3357563"/>
            <a:ext cx="4217988" cy="3048000"/>
            <a:chOff x="210" y="2251"/>
            <a:chExt cx="2657" cy="1920"/>
          </a:xfrm>
        </p:grpSpPr>
        <p:pic>
          <p:nvPicPr>
            <p:cNvPr id="31749" name="图片 70661" descr="a1-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" y="2251"/>
              <a:ext cx="1458" cy="19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1750" name="椭圆 70662"/>
            <p:cNvSpPr/>
            <p:nvPr/>
          </p:nvSpPr>
          <p:spPr>
            <a:xfrm>
              <a:off x="1298" y="2704"/>
              <a:ext cx="46" cy="46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1" name="椭圆 70663"/>
            <p:cNvSpPr/>
            <p:nvPr/>
          </p:nvSpPr>
          <p:spPr>
            <a:xfrm>
              <a:off x="1026" y="2886"/>
              <a:ext cx="46" cy="46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2" name="椭圆 70664"/>
            <p:cNvSpPr/>
            <p:nvPr/>
          </p:nvSpPr>
          <p:spPr>
            <a:xfrm>
              <a:off x="936" y="3567"/>
              <a:ext cx="46" cy="46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3" name="椭圆 70665"/>
            <p:cNvSpPr/>
            <p:nvPr/>
          </p:nvSpPr>
          <p:spPr>
            <a:xfrm>
              <a:off x="1162" y="2432"/>
              <a:ext cx="46" cy="46"/>
            </a:xfrm>
            <a:prstGeom prst="ellipse">
              <a:avLst/>
            </a:prstGeom>
            <a:solidFill>
              <a:srgbClr val="FF66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754" name="任意多边形 70666"/>
            <p:cNvSpPr/>
            <p:nvPr/>
          </p:nvSpPr>
          <p:spPr>
            <a:xfrm>
              <a:off x="936" y="2403"/>
              <a:ext cx="408" cy="1209"/>
            </a:xfrm>
            <a:custGeom>
              <a:avLst/>
              <a:gdLst/>
              <a:ahLst/>
              <a:cxnLst/>
              <a:pathLst>
                <a:path w="408" h="1209">
                  <a:moveTo>
                    <a:pt x="0" y="1209"/>
                  </a:moveTo>
                  <a:cubicBezTo>
                    <a:pt x="26" y="967"/>
                    <a:pt x="53" y="725"/>
                    <a:pt x="91" y="529"/>
                  </a:cubicBezTo>
                  <a:cubicBezTo>
                    <a:pt x="129" y="333"/>
                    <a:pt x="174" y="60"/>
                    <a:pt x="227" y="30"/>
                  </a:cubicBezTo>
                  <a:cubicBezTo>
                    <a:pt x="280" y="0"/>
                    <a:pt x="378" y="294"/>
                    <a:pt x="408" y="347"/>
                  </a:cubicBez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55" name="圆角矩形标注 70667"/>
            <p:cNvSpPr/>
            <p:nvPr/>
          </p:nvSpPr>
          <p:spPr>
            <a:xfrm>
              <a:off x="1571" y="3431"/>
              <a:ext cx="1296" cy="516"/>
            </a:xfrm>
            <a:prstGeom prst="wedgeRoundRectCallout">
              <a:avLst>
                <a:gd name="adj1" fmla="val -94829"/>
                <a:gd name="adj2" fmla="val -92440"/>
                <a:gd name="adj3" fmla="val 16667"/>
              </a:avLst>
            </a:prstGeom>
            <a:solidFill>
              <a:srgbClr val="CCFFCC">
                <a:alpha val="70000"/>
              </a:srgbClr>
            </a:solidFill>
            <a:ln w="9525" cap="flat" cmpd="sng">
              <a:solidFill>
                <a:srgbClr val="CC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0800" rIns="18000" bIns="10800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质心运动轨迹抛物线</a:t>
              </a:r>
              <a:endPara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56" name="圆角矩形标注 70668"/>
            <p:cNvSpPr/>
            <p:nvPr/>
          </p:nvSpPr>
          <p:spPr>
            <a:xfrm>
              <a:off x="210" y="2387"/>
              <a:ext cx="500" cy="268"/>
            </a:xfrm>
            <a:prstGeom prst="wedgeRoundRectCallout">
              <a:avLst>
                <a:gd name="adj1" fmla="val 114801"/>
                <a:gd name="adj2" fmla="val 144028"/>
                <a:gd name="adj3" fmla="val 16667"/>
              </a:avLst>
            </a:prstGeom>
            <a:solidFill>
              <a:srgbClr val="CCFFCC">
                <a:alpha val="70000"/>
              </a:srgbClr>
            </a:solidFill>
            <a:ln w="9525" cap="flat" cmpd="sng">
              <a:solidFill>
                <a:srgbClr val="CC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0800" rIns="18000" bIns="10800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质心</a:t>
              </a:r>
              <a:endParaRPr lang="zh-CN" altLang="en-US" sz="24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764" name="矩形 70763"/>
          <p:cNvSpPr/>
          <p:nvPr/>
        </p:nvSpPr>
        <p:spPr>
          <a:xfrm>
            <a:off x="5876925" y="4149725"/>
            <a:ext cx="2025650" cy="1863725"/>
          </a:xfrm>
          <a:prstGeom prst="rect">
            <a:avLst/>
          </a:prstGeom>
          <a:solidFill>
            <a:srgbClr val="FFCC99"/>
          </a:solidFill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跳水运动员的整体的运动：可以看成质心的斜抛运动</a:t>
            </a:r>
            <a:endParaRPr lang="zh-CN" altLang="en-US" sz="2400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3317" name="横卷形 353316"/>
          <p:cNvSpPr/>
          <p:nvPr/>
        </p:nvSpPr>
        <p:spPr>
          <a:xfrm>
            <a:off x="-20637" y="-3175"/>
            <a:ext cx="1296987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1000"/>
                                        <p:tgtEl>
                                          <p:spTgt spid="7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ldLvl="0" animBg="1"/>
      <p:bldP spid="70660" grpId="0" bldLvl="0" animBg="1"/>
      <p:bldP spid="70764" grpId="0" bldLvl="0" animBg="1"/>
      <p:bldP spid="35331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7" name="图片 9512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3163" y="1522413"/>
            <a:ext cx="4848225" cy="3181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文本框 951299"/>
          <p:cNvSpPr txBox="1"/>
          <p:nvPr/>
        </p:nvSpPr>
        <p:spPr>
          <a:xfrm>
            <a:off x="455613" y="1881188"/>
            <a:ext cx="3130550" cy="22463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试分析：“干部”的这把劲为什么没帮上忙？工人踩脚踏车的力也是内力，车何以前进？</a:t>
            </a:r>
            <a:endParaRPr lang="zh-CN" altLang="en-US" dirty="0">
              <a:solidFill>
                <a:srgbClr val="660033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4819" name="横卷形 353316"/>
          <p:cNvSpPr/>
          <p:nvPr/>
        </p:nvSpPr>
        <p:spPr>
          <a:xfrm>
            <a:off x="92075" y="25400"/>
            <a:ext cx="1589088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 考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拉自己的鼻子，你什么地方也去不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1148715"/>
            <a:ext cx="3770630" cy="566547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4818" name="文本框 951299"/>
          <p:cNvSpPr txBox="1"/>
          <p:nvPr/>
        </p:nvSpPr>
        <p:spPr>
          <a:xfrm>
            <a:off x="37465" y="294005"/>
            <a:ext cx="88582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60033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dirty="0">
                <a:solidFill>
                  <a:srgbClr val="6600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拉自己的鼻子，你什么地方也去不了？</a:t>
            </a:r>
            <a:endParaRPr lang="zh-CN" altLang="en-US" sz="3600" dirty="0">
              <a:solidFill>
                <a:srgbClr val="660033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9618" name="文本框 239617"/>
          <p:cNvSpPr txBox="1"/>
          <p:nvPr/>
        </p:nvSpPr>
        <p:spPr>
          <a:xfrm>
            <a:off x="179388" y="244475"/>
            <a:ext cx="8804275" cy="1373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例：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一质量m</a:t>
            </a:r>
            <a:r>
              <a:rPr lang="zh-CN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=50 kg的人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站在质量m</a:t>
            </a:r>
            <a:r>
              <a:rPr lang="zh-CN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=200 kg、长为</a:t>
            </a:r>
            <a:r>
              <a:rPr lang="zh-CN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=4 m的船的船头上，开始时船静止。试求当人走到船尾时，船移动的距离。 (水的阻力不计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)。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9619" name="文本框 239618"/>
          <p:cNvSpPr txBox="1"/>
          <p:nvPr/>
        </p:nvSpPr>
        <p:spPr>
          <a:xfrm>
            <a:off x="250825" y="1716088"/>
            <a:ext cx="832643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当人在船头时(如图）， 系统的质心坐标为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9620" name="图片 2396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600" y="2235200"/>
            <a:ext cx="8178800" cy="29257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6386" name="对象 239620"/>
          <p:cNvGraphicFramePr/>
          <p:nvPr/>
        </p:nvGraphicFramePr>
        <p:xfrm>
          <a:off x="987743" y="5281613"/>
          <a:ext cx="29527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3" imgW="1041400" imgH="431800" progId="Equation.DSMT4">
                  <p:embed/>
                </p:oleObj>
              </mc:Choice>
              <mc:Fallback>
                <p:oleObj name="" r:id="rId3" imgW="1041400" imgH="431800" progId="Equation.DSMT4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743" y="5281613"/>
                        <a:ext cx="2952750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0" name="对象 240642"/>
          <p:cNvGraphicFramePr/>
          <p:nvPr/>
        </p:nvGraphicFramePr>
        <p:xfrm>
          <a:off x="4766310" y="5209858"/>
          <a:ext cx="297021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5" imgW="1130300" imgH="495300" progId="Equation.DSMT4">
                  <p:embed/>
                </p:oleObj>
              </mc:Choice>
              <mc:Fallback>
                <p:oleObj name="" r:id="rId5" imgW="1130300" imgH="495300" progId="Equation.DSMT4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6310" y="5209858"/>
                        <a:ext cx="2970213" cy="130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9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/>
      <p:bldP spid="2396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240643"/>
          <p:cNvGrpSpPr/>
          <p:nvPr/>
        </p:nvGrpSpPr>
        <p:grpSpPr>
          <a:xfrm>
            <a:off x="213995" y="332105"/>
            <a:ext cx="8509000" cy="984250"/>
            <a:chOff x="227" y="1224"/>
            <a:chExt cx="5360" cy="620"/>
          </a:xfrm>
        </p:grpSpPr>
        <p:sp>
          <p:nvSpPr>
            <p:cNvPr id="33796" name="矩形 240644"/>
            <p:cNvSpPr/>
            <p:nvPr/>
          </p:nvSpPr>
          <p:spPr>
            <a:xfrm>
              <a:off x="227" y="1224"/>
              <a:ext cx="5360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由于系统在水平方向不受外力，因而质心静止，其坐标值不变：         ， 即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3797" name="对象 240645"/>
            <p:cNvGraphicFramePr/>
            <p:nvPr/>
          </p:nvGraphicFramePr>
          <p:xfrm>
            <a:off x="1292" y="1395"/>
            <a:ext cx="776" cy="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" r:id="rId1" imgW="482600" imgH="279400" progId="Equation.DSMT4">
                    <p:embed/>
                  </p:oleObj>
                </mc:Choice>
                <mc:Fallback>
                  <p:oleObj name="" r:id="rId1" imgW="482600" imgH="279400" progId="Equation.DSMT4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92" y="1395"/>
                          <a:ext cx="776" cy="4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11" name="对象 240646"/>
          <p:cNvGraphicFramePr/>
          <p:nvPr/>
        </p:nvGraphicFramePr>
        <p:xfrm>
          <a:off x="2195513" y="1255078"/>
          <a:ext cx="46799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1625600" imgH="279400" progId="Equation.DSMT4">
                  <p:embed/>
                </p:oleObj>
              </mc:Choice>
              <mc:Fallback>
                <p:oleObj name="" r:id="rId3" imgW="1625600" imgH="279400" progId="Equation.DSMT4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5513" y="1255078"/>
                        <a:ext cx="4679950" cy="80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对象 240647"/>
          <p:cNvGraphicFramePr/>
          <p:nvPr/>
        </p:nvGraphicFramePr>
        <p:xfrm>
          <a:off x="2195513" y="2121535"/>
          <a:ext cx="45450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5" imgW="1562100" imgH="279400" progId="Equation.DSMT4">
                  <p:embed/>
                </p:oleObj>
              </mc:Choice>
              <mc:Fallback>
                <p:oleObj name="" r:id="rId5" imgW="1562100" imgH="279400" progId="Equation.DSMT4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513" y="2121535"/>
                        <a:ext cx="4545012" cy="811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对象 240651"/>
          <p:cNvGraphicFramePr/>
          <p:nvPr/>
        </p:nvGraphicFramePr>
        <p:xfrm>
          <a:off x="1835150" y="4225608"/>
          <a:ext cx="5894388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7" imgW="2171065" imgH="431800" progId="Equation.DSMT4">
                  <p:embed/>
                </p:oleObj>
              </mc:Choice>
              <mc:Fallback>
                <p:oleObj name="" r:id="rId7" imgW="2171065" imgH="431800" progId="Equation.DSMT4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5150" y="4225608"/>
                        <a:ext cx="5894388" cy="1173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23" name="组合 17422"/>
          <p:cNvGrpSpPr/>
          <p:nvPr/>
        </p:nvGrpSpPr>
        <p:grpSpPr>
          <a:xfrm>
            <a:off x="417513" y="3268345"/>
            <a:ext cx="8101012" cy="981075"/>
            <a:chOff x="204" y="2750"/>
            <a:chExt cx="5103" cy="618"/>
          </a:xfrm>
        </p:grpSpPr>
        <p:sp>
          <p:nvSpPr>
            <p:cNvPr id="33802" name="矩形 240649"/>
            <p:cNvSpPr/>
            <p:nvPr/>
          </p:nvSpPr>
          <p:spPr>
            <a:xfrm>
              <a:off x="204" y="2772"/>
              <a:ext cx="5103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由图知：                                           代入上式，解得船移动的距离为：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3803" name="对象 17421"/>
            <p:cNvGraphicFramePr/>
            <p:nvPr/>
          </p:nvGraphicFramePr>
          <p:xfrm>
            <a:off x="1156" y="2750"/>
            <a:ext cx="2253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8" name="" r:id="rId9" imgW="1610995" imgH="215900" progId="Equation.3">
                    <p:embed/>
                  </p:oleObj>
                </mc:Choice>
                <mc:Fallback>
                  <p:oleObj name="" r:id="rId9" imgW="1610995" imgH="215900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56" y="2750"/>
                          <a:ext cx="2253" cy="3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灯片编号占位符 1"/>
          <p:cNvSpPr/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2" name="矩形 103434"/>
          <p:cNvSpPr/>
          <p:nvPr/>
        </p:nvSpPr>
        <p:spPr>
          <a:xfrm>
            <a:off x="2917825" y="134938"/>
            <a:ext cx="2925763" cy="700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第四章 小结</a:t>
            </a:r>
            <a:endParaRPr lang="en-US" altLang="zh-CN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8116" name="文本框 218115"/>
          <p:cNvSpPr txBox="1"/>
          <p:nvPr/>
        </p:nvSpPr>
        <p:spPr>
          <a:xfrm>
            <a:off x="85725" y="673100"/>
            <a:ext cx="391636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动量、冲量</a:t>
            </a:r>
            <a:endParaRPr lang="zh-CN" altLang="en-US" sz="3200" i="1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78854" name="对象 218118"/>
          <p:cNvGraphicFramePr/>
          <p:nvPr/>
        </p:nvGraphicFramePr>
        <p:xfrm>
          <a:off x="2297113" y="1235075"/>
          <a:ext cx="15605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533400" imgH="203200" progId="Equation.3">
                  <p:embed/>
                </p:oleObj>
              </mc:Choice>
              <mc:Fallback>
                <p:oleObj name="" r:id="rId1" imgW="533400" imgH="2032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7113" y="1235075"/>
                        <a:ext cx="1560512" cy="595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7" name="文本框 218115"/>
          <p:cNvSpPr txBox="1"/>
          <p:nvPr/>
        </p:nvSpPr>
        <p:spPr>
          <a:xfrm>
            <a:off x="865188" y="2084388"/>
            <a:ext cx="1511300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冲量</a:t>
            </a:r>
            <a:endParaRPr lang="zh-CN" altLang="en-US" sz="3200" i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8868" name="文本框 218115"/>
          <p:cNvSpPr txBox="1"/>
          <p:nvPr/>
        </p:nvSpPr>
        <p:spPr>
          <a:xfrm>
            <a:off x="865188" y="1250950"/>
            <a:ext cx="1225550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动量</a:t>
            </a:r>
            <a:endParaRPr lang="zh-CN" altLang="en-US" sz="3200" i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78869" name="对象 107524"/>
          <p:cNvGraphicFramePr/>
          <p:nvPr/>
        </p:nvGraphicFramePr>
        <p:xfrm>
          <a:off x="2297113" y="1855788"/>
          <a:ext cx="1682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596900" imgH="495300" progId="Equation.3">
                  <p:embed/>
                </p:oleObj>
              </mc:Choice>
              <mc:Fallback>
                <p:oleObj name="" r:id="rId3" imgW="596900" imgH="4953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7113" y="1855788"/>
                        <a:ext cx="1682750" cy="1111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0825" y="2852738"/>
            <a:ext cx="5508625" cy="5826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质点系动量定理 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(</a:t>
            </a:r>
            <a:r>
              <a:rPr lang="zh-CN" altLang="en-US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重点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  <a:endParaRPr lang="en-US" altLang="zh-CN" sz="320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aphicFrame>
        <p:nvGraphicFramePr>
          <p:cNvPr id="228358" name="对象 228357"/>
          <p:cNvGraphicFramePr/>
          <p:nvPr/>
        </p:nvGraphicFramePr>
        <p:xfrm>
          <a:off x="1238250" y="3452813"/>
          <a:ext cx="28860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5" imgW="1143000" imgH="355600" progId="Equation.3">
                  <p:embed/>
                </p:oleObj>
              </mc:Choice>
              <mc:Fallback>
                <p:oleObj name="" r:id="rId5" imgW="1143000" imgH="3556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8250" y="3452813"/>
                        <a:ext cx="2886075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4" name="对象 228353"/>
          <p:cNvGraphicFramePr/>
          <p:nvPr/>
        </p:nvGraphicFramePr>
        <p:xfrm>
          <a:off x="1700213" y="4383088"/>
          <a:ext cx="15049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7" imgW="736600" imgH="355600" progId="Equation.3">
                  <p:embed/>
                </p:oleObj>
              </mc:Choice>
              <mc:Fallback>
                <p:oleObj name="" r:id="rId7" imgW="736600" imgH="3556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0213" y="4383088"/>
                        <a:ext cx="150495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314700" y="4324350"/>
          <a:ext cx="13208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9" imgW="622300" imgH="355600" progId="Equation.3">
                  <p:embed/>
                </p:oleObj>
              </mc:Choice>
              <mc:Fallback>
                <p:oleObj name="" r:id="rId9" imgW="622300" imgH="3556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4700" y="4324350"/>
                        <a:ext cx="1320800" cy="747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5613" y="4438650"/>
            <a:ext cx="182403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其中：</a:t>
            </a:r>
            <a:endParaRPr lang="zh-CN" altLang="en-US" i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9378" name="文本框 229377"/>
          <p:cNvSpPr txBox="1"/>
          <p:nvPr/>
        </p:nvSpPr>
        <p:spPr>
          <a:xfrm>
            <a:off x="322263" y="5026025"/>
            <a:ext cx="4722812" cy="5826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三、动量守恒定律 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(</a:t>
            </a:r>
            <a:r>
              <a:rPr lang="zh-CN" altLang="en-US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重点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zh-CN" altLang="en-US" sz="3200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10" name="组合 229379"/>
          <p:cNvGrpSpPr/>
          <p:nvPr/>
        </p:nvGrpSpPr>
        <p:grpSpPr>
          <a:xfrm>
            <a:off x="1274763" y="5621338"/>
            <a:ext cx="5070475" cy="912812"/>
            <a:chOff x="1319" y="1565"/>
            <a:chExt cx="3138" cy="636"/>
          </a:xfrm>
        </p:grpSpPr>
        <p:graphicFrame>
          <p:nvGraphicFramePr>
            <p:cNvPr id="35855" name="对象 229380"/>
            <p:cNvGraphicFramePr/>
            <p:nvPr/>
          </p:nvGraphicFramePr>
          <p:xfrm>
            <a:off x="1319" y="1565"/>
            <a:ext cx="1192" cy="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11" imgW="774065" imgH="431800" progId="Equation.3">
                    <p:embed/>
                  </p:oleObj>
                </mc:Choice>
                <mc:Fallback>
                  <p:oleObj name="" r:id="rId11" imgW="774065" imgH="4318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9" y="1565"/>
                          <a:ext cx="1192" cy="6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6" name="对象 229381"/>
            <p:cNvGraphicFramePr/>
            <p:nvPr/>
          </p:nvGraphicFramePr>
          <p:xfrm>
            <a:off x="2625" y="1678"/>
            <a:ext cx="945" cy="4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3" imgW="558800" imgH="342900" progId="Equation.3">
                    <p:embed/>
                  </p:oleObj>
                </mc:Choice>
                <mc:Fallback>
                  <p:oleObj name="" r:id="rId13" imgW="558800" imgH="342900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25" y="1678"/>
                          <a:ext cx="945" cy="47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7" name="文本框 229383"/>
            <p:cNvSpPr txBox="1"/>
            <p:nvPr/>
          </p:nvSpPr>
          <p:spPr>
            <a:xfrm>
              <a:off x="3524" y="1678"/>
              <a:ext cx="933" cy="36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常矢量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/>
      <p:bldP spid="78867" grpId="0"/>
      <p:bldP spid="78868" grpId="0"/>
      <p:bldP spid="5" grpId="0"/>
      <p:bldP spid="9" grpId="0"/>
      <p:bldP spid="2293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灯片编号占位符 1"/>
          <p:cNvSpPr/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b="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825" y="500063"/>
            <a:ext cx="782637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四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质心及质心运动定律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(</a:t>
            </a:r>
            <a:r>
              <a:rPr lang="zh-CN" altLang="en-US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了解</a:t>
            </a: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  <a:endParaRPr lang="en-US" altLang="zh-CN" sz="3200" i="1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4529" name="矩形 64528"/>
          <p:cNvSpPr/>
          <p:nvPr/>
        </p:nvSpPr>
        <p:spPr>
          <a:xfrm>
            <a:off x="26988" y="1438275"/>
            <a:ext cx="8496300" cy="11144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质心：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质点系中存在的一个特殊点，</a:t>
            </a:r>
            <a:r>
              <a:rPr lang="zh-CN" altLang="en-US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能描述系统整体的行为。</a:t>
            </a: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34938" y="2800350"/>
          <a:ext cx="3713162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" imgW="3671570" imgH="1715135" progId="Equation.KSEE3">
                  <p:embed/>
                </p:oleObj>
              </mc:Choice>
              <mc:Fallback>
                <p:oleObj name="" r:id="rId1" imgW="3671570" imgH="1715135" progId="Equation.KSEE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938" y="2800350"/>
                        <a:ext cx="3713162" cy="1495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3990975" y="2871788"/>
          <a:ext cx="51276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3602990" imgH="1144905" progId="Equation.KSEE3">
                  <p:embed/>
                </p:oleObj>
              </mc:Choice>
              <mc:Fallback>
                <p:oleObj name="" r:id="rId3" imgW="3602990" imgH="1144905" progId="Equation.KSEE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0975" y="2871788"/>
                        <a:ext cx="5127625" cy="1292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对象 6"/>
          <p:cNvGraphicFramePr/>
          <p:nvPr/>
        </p:nvGraphicFramePr>
        <p:xfrm>
          <a:off x="3059113" y="4868863"/>
          <a:ext cx="21828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5" imgW="634365" imgH="254000" progId="Equation.3">
                  <p:embed/>
                </p:oleObj>
              </mc:Choice>
              <mc:Fallback>
                <p:oleObj name="" r:id="rId5" imgW="634365" imgH="2540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113" y="4868863"/>
                        <a:ext cx="2182812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77825" y="4956175"/>
            <a:ext cx="3470275" cy="603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质心运动定律</a:t>
            </a:r>
            <a:endParaRPr lang="zh-CN" altLang="en-US" dirty="0">
              <a:solidFill>
                <a:srgbClr val="080808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29">
                                            <p:txEl>
                                              <p:charRg st="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矩形 218113"/>
          <p:cNvSpPr/>
          <p:nvPr/>
        </p:nvSpPr>
        <p:spPr>
          <a:xfrm>
            <a:off x="1106488" y="188913"/>
            <a:ext cx="6615112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4.1</a:t>
            </a: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动量   冲量  动量定理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8116" name="文本框 218115"/>
          <p:cNvSpPr txBox="1"/>
          <p:nvPr/>
        </p:nvSpPr>
        <p:spPr>
          <a:xfrm>
            <a:off x="0" y="836613"/>
            <a:ext cx="3916363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 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动量</a:t>
            </a:r>
            <a:endParaRPr lang="zh-CN" altLang="en-US" sz="3200" i="1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18117" name="文本框 218116"/>
          <p:cNvSpPr txBox="1"/>
          <p:nvPr/>
        </p:nvSpPr>
        <p:spPr>
          <a:xfrm>
            <a:off x="1079500" y="1557338"/>
            <a:ext cx="13938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定义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7" name="文本框 218117"/>
          <p:cNvSpPr txBox="1"/>
          <p:nvPr/>
        </p:nvSpPr>
        <p:spPr>
          <a:xfrm>
            <a:off x="2339975" y="1557338"/>
            <a:ext cx="2519363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质点的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动量</a:t>
            </a:r>
            <a:endParaRPr lang="en-US" altLang="zh-CN" b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8119" name="对象 218118"/>
          <p:cNvGraphicFramePr/>
          <p:nvPr/>
        </p:nvGraphicFramePr>
        <p:xfrm>
          <a:off x="4500563" y="1557338"/>
          <a:ext cx="156051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533400" imgH="203200" progId="Equation.3">
                  <p:embed/>
                </p:oleObj>
              </mc:Choice>
              <mc:Fallback>
                <p:oleObj name="" r:id="rId1" imgW="533400" imgH="203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0563" y="1557338"/>
                        <a:ext cx="1560512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6" name="文本框 44045"/>
          <p:cNvSpPr txBox="1"/>
          <p:nvPr/>
        </p:nvSpPr>
        <p:spPr>
          <a:xfrm>
            <a:off x="1082675" y="2924175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CC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矢量：</a:t>
            </a:r>
            <a:endParaRPr lang="zh-CN" altLang="en-US" dirty="0">
              <a:solidFill>
                <a:srgbClr val="99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47" name="左大括号 44046"/>
          <p:cNvSpPr/>
          <p:nvPr/>
        </p:nvSpPr>
        <p:spPr>
          <a:xfrm>
            <a:off x="2203450" y="2651125"/>
            <a:ext cx="133350" cy="1252538"/>
          </a:xfrm>
          <a:prstGeom prst="leftBrace">
            <a:avLst>
              <a:gd name="adj1" fmla="val 167506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文本框 44050"/>
          <p:cNvSpPr txBox="1"/>
          <p:nvPr/>
        </p:nvSpPr>
        <p:spPr>
          <a:xfrm>
            <a:off x="2268538" y="2492375"/>
            <a:ext cx="5688012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方向：与物体的速度方向相同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44051"/>
          <p:cNvGrpSpPr/>
          <p:nvPr/>
        </p:nvGrpSpPr>
        <p:grpSpPr>
          <a:xfrm>
            <a:off x="2411413" y="3429000"/>
            <a:ext cx="2967037" cy="676275"/>
            <a:chOff x="1430" y="2355"/>
            <a:chExt cx="1869" cy="426"/>
          </a:xfrm>
        </p:grpSpPr>
        <p:sp>
          <p:nvSpPr>
            <p:cNvPr id="6154" name="文本框 44052"/>
            <p:cNvSpPr txBox="1"/>
            <p:nvPr/>
          </p:nvSpPr>
          <p:spPr>
            <a:xfrm>
              <a:off x="1430" y="2408"/>
              <a:ext cx="130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</a:t>
              </a:r>
              <a:r>
                <a:rPr lang="zh-CN" altLang="en-US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55" name="对象 44053"/>
            <p:cNvGraphicFramePr/>
            <p:nvPr/>
          </p:nvGraphicFramePr>
          <p:xfrm>
            <a:off x="2065" y="2355"/>
            <a:ext cx="1234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3" imgW="647700" imgH="228600" progId="Equation.3">
                    <p:embed/>
                  </p:oleObj>
                </mc:Choice>
                <mc:Fallback>
                  <p:oleObj name="" r:id="rId3" imgW="647700" imgH="22860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65" y="2355"/>
                          <a:ext cx="1234" cy="4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55" name="文本框 44054"/>
          <p:cNvSpPr txBox="1"/>
          <p:nvPr/>
        </p:nvSpPr>
        <p:spPr>
          <a:xfrm>
            <a:off x="611188" y="488950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直角分量式：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44055"/>
          <p:cNvGrpSpPr/>
          <p:nvPr/>
        </p:nvGrpSpPr>
        <p:grpSpPr>
          <a:xfrm>
            <a:off x="2771775" y="4437063"/>
            <a:ext cx="2016125" cy="1800225"/>
            <a:chOff x="1536" y="1833"/>
            <a:chExt cx="1192" cy="1058"/>
          </a:xfrm>
        </p:grpSpPr>
        <p:graphicFrame>
          <p:nvGraphicFramePr>
            <p:cNvPr id="6158" name="对象 44056"/>
            <p:cNvGraphicFramePr/>
            <p:nvPr/>
          </p:nvGraphicFramePr>
          <p:xfrm>
            <a:off x="1662" y="1833"/>
            <a:ext cx="1034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5" imgW="584200" imgH="228600" progId="Equation.3">
                    <p:embed/>
                  </p:oleObj>
                </mc:Choice>
                <mc:Fallback>
                  <p:oleObj name="" r:id="rId5" imgW="584200" imgH="2286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62" y="1833"/>
                          <a:ext cx="1034" cy="3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9" name="对象 44057"/>
            <p:cNvGraphicFramePr/>
            <p:nvPr/>
          </p:nvGraphicFramePr>
          <p:xfrm>
            <a:off x="1669" y="2175"/>
            <a:ext cx="1059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7" imgW="596900" imgH="241300" progId="Equation.3">
                    <p:embed/>
                  </p:oleObj>
                </mc:Choice>
                <mc:Fallback>
                  <p:oleObj name="" r:id="rId7" imgW="596900" imgH="241300" progId="Equation.3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69" y="2175"/>
                          <a:ext cx="1059" cy="4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对象 44058"/>
            <p:cNvGraphicFramePr/>
            <p:nvPr/>
          </p:nvGraphicFramePr>
          <p:xfrm>
            <a:off x="1680" y="2518"/>
            <a:ext cx="1034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" r:id="rId9" imgW="583565" imgH="215900" progId="Equation.3">
                    <p:embed/>
                  </p:oleObj>
                </mc:Choice>
                <mc:Fallback>
                  <p:oleObj name="" r:id="rId9" imgW="583565" imgH="2159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680" y="2518"/>
                          <a:ext cx="1034" cy="3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1" name="左大括号 44059"/>
            <p:cNvSpPr/>
            <p:nvPr/>
          </p:nvSpPr>
          <p:spPr>
            <a:xfrm>
              <a:off x="1536" y="2016"/>
              <a:ext cx="96" cy="672"/>
            </a:xfrm>
            <a:prstGeom prst="leftBrace">
              <a:avLst>
                <a:gd name="adj1" fmla="val 57847"/>
                <a:gd name="adj2" fmla="val 50000"/>
              </a:avLst>
            </a:prstGeom>
            <a:noFill/>
            <a:ln w="38100" cap="flat" cmpd="sng">
              <a:pattFill prst="pct80">
                <a:fgClr>
                  <a:srgbClr val="FF6600"/>
                </a:fgClr>
                <a:bgClr>
                  <a:srgbClr val="FFFFFF"/>
                </a:bgClr>
              </a:patt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en-US" altLang="en-US" sz="2400" b="0" dirty="0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4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/>
      <p:bldP spid="218117" grpId="0"/>
      <p:bldP spid="44037" grpId="0"/>
      <p:bldP spid="44046" grpId="0"/>
      <p:bldP spid="44051" grpId="0"/>
      <p:bldP spid="440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3" name="文本框 107522"/>
          <p:cNvSpPr txBox="1"/>
          <p:nvPr/>
        </p:nvSpPr>
        <p:spPr>
          <a:xfrm>
            <a:off x="381000" y="620713"/>
            <a:ext cx="133191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定义：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524" name="文本框 107523"/>
          <p:cNvSpPr txBox="1"/>
          <p:nvPr/>
        </p:nvSpPr>
        <p:spPr>
          <a:xfrm>
            <a:off x="1476375" y="620713"/>
            <a:ext cx="69119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的作用与作用</a:t>
            </a:r>
            <a:r>
              <a:rPr lang="zh-CN" altLang="en-US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时间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的乘积，称为冲量。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7525" name="对象 107524"/>
          <p:cNvGraphicFramePr/>
          <p:nvPr/>
        </p:nvGraphicFramePr>
        <p:xfrm>
          <a:off x="2628900" y="1228725"/>
          <a:ext cx="1682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596900" imgH="495300" progId="Equation.3">
                  <p:embed/>
                </p:oleObj>
              </mc:Choice>
              <mc:Fallback>
                <p:oleObj name="" r:id="rId1" imgW="596900" imgH="4953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8900" y="1228725"/>
                        <a:ext cx="1682750" cy="1111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07525"/>
          <p:cNvGrpSpPr/>
          <p:nvPr/>
        </p:nvGrpSpPr>
        <p:grpSpPr>
          <a:xfrm>
            <a:off x="2940050" y="3378200"/>
            <a:ext cx="5299075" cy="593725"/>
            <a:chOff x="2169" y="2750"/>
            <a:chExt cx="2903" cy="374"/>
          </a:xfrm>
        </p:grpSpPr>
        <p:graphicFrame>
          <p:nvGraphicFramePr>
            <p:cNvPr id="7173" name="对象 107527"/>
            <p:cNvGraphicFramePr/>
            <p:nvPr/>
          </p:nvGraphicFramePr>
          <p:xfrm>
            <a:off x="3379" y="2750"/>
            <a:ext cx="29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3" imgW="165100" imgH="203200" progId="Equation.3">
                    <p:embed/>
                  </p:oleObj>
                </mc:Choice>
                <mc:Fallback>
                  <p:oleObj name="" r:id="rId3" imgW="165100" imgH="2032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79" y="2750"/>
                          <a:ext cx="291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4" name="文本框 107528"/>
            <p:cNvSpPr txBox="1"/>
            <p:nvPr/>
          </p:nvSpPr>
          <p:spPr>
            <a:xfrm>
              <a:off x="2169" y="2795"/>
              <a:ext cx="2903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决定于力　   的方向。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7530" name="文本框 107529"/>
          <p:cNvSpPr txBox="1"/>
          <p:nvPr/>
        </p:nvSpPr>
        <p:spPr>
          <a:xfrm>
            <a:off x="468313" y="25654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若为恒力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7531" name="对象 107530"/>
          <p:cNvGraphicFramePr/>
          <p:nvPr/>
        </p:nvGraphicFramePr>
        <p:xfrm>
          <a:off x="2268538" y="2492375"/>
          <a:ext cx="338455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1320165" imgH="241300" progId="Equation.3">
                  <p:embed/>
                </p:oleObj>
              </mc:Choice>
              <mc:Fallback>
                <p:oleObj name="" r:id="rId5" imgW="1320165" imgH="2413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8538" y="2492375"/>
                        <a:ext cx="3384550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4" name="文本框 107533"/>
          <p:cNvSpPr txBox="1"/>
          <p:nvPr/>
        </p:nvSpPr>
        <p:spPr>
          <a:xfrm>
            <a:off x="2160588" y="3449638"/>
            <a:ext cx="20780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107534"/>
          <p:cNvGrpSpPr/>
          <p:nvPr/>
        </p:nvGrpSpPr>
        <p:grpSpPr>
          <a:xfrm>
            <a:off x="2225675" y="4090988"/>
            <a:ext cx="2078038" cy="517525"/>
            <a:chOff x="1448" y="2493"/>
            <a:chExt cx="1309" cy="455"/>
          </a:xfrm>
        </p:grpSpPr>
        <p:graphicFrame>
          <p:nvGraphicFramePr>
            <p:cNvPr id="7179" name="对象 107535"/>
            <p:cNvGraphicFramePr/>
            <p:nvPr/>
          </p:nvGraphicFramePr>
          <p:xfrm>
            <a:off x="2108" y="2568"/>
            <a:ext cx="561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7" imgW="316865" imgH="177800" progId="Equation.3">
                    <p:embed/>
                  </p:oleObj>
                </mc:Choice>
                <mc:Fallback>
                  <p:oleObj name="" r:id="rId7" imgW="316865" imgH="17780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08" y="2568"/>
                          <a:ext cx="561" cy="30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文本框 107536"/>
            <p:cNvSpPr txBox="1"/>
            <p:nvPr/>
          </p:nvSpPr>
          <p:spPr>
            <a:xfrm>
              <a:off x="1448" y="2493"/>
              <a:ext cx="1309" cy="4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单位</a:t>
              </a:r>
              <a:r>
                <a:rPr lang="zh-CN" altLang="en-US" b="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107537"/>
          <p:cNvGrpSpPr/>
          <p:nvPr/>
        </p:nvGrpSpPr>
        <p:grpSpPr>
          <a:xfrm>
            <a:off x="4425950" y="1444625"/>
            <a:ext cx="3960813" cy="822325"/>
            <a:chOff x="3100" y="3555"/>
            <a:chExt cx="2430" cy="476"/>
          </a:xfrm>
        </p:grpSpPr>
        <p:sp>
          <p:nvSpPr>
            <p:cNvPr id="7182" name="文本框 107538"/>
            <p:cNvSpPr txBox="1"/>
            <p:nvPr/>
          </p:nvSpPr>
          <p:spPr>
            <a:xfrm>
              <a:off x="3100" y="3555"/>
              <a:ext cx="2430" cy="47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4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——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描述作用在物体上的力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对时间的累积效应</a:t>
              </a:r>
              <a:endPara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183" name="对象 107539"/>
            <p:cNvGraphicFramePr/>
            <p:nvPr/>
          </p:nvGraphicFramePr>
          <p:xfrm>
            <a:off x="3479" y="3750"/>
            <a:ext cx="23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9" imgW="165100" imgH="203200" progId="Equation.3">
                    <p:embed/>
                  </p:oleObj>
                </mc:Choice>
                <mc:Fallback>
                  <p:oleObj name="" r:id="rId9" imgW="165100" imgH="2032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79" y="3750"/>
                          <a:ext cx="232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7541" name="文本框 107540"/>
          <p:cNvSpPr txBox="1"/>
          <p:nvPr/>
        </p:nvSpPr>
        <p:spPr>
          <a:xfrm>
            <a:off x="381000" y="5214938"/>
            <a:ext cx="339883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直角坐标系的分量式</a:t>
            </a:r>
            <a:endParaRPr lang="zh-CN" altLang="en-US" b="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107541"/>
          <p:cNvGrpSpPr/>
          <p:nvPr/>
        </p:nvGrpSpPr>
        <p:grpSpPr>
          <a:xfrm>
            <a:off x="3924300" y="4483100"/>
            <a:ext cx="3816350" cy="2374900"/>
            <a:chOff x="410" y="290"/>
            <a:chExt cx="2458" cy="1724"/>
          </a:xfrm>
        </p:grpSpPr>
        <p:graphicFrame>
          <p:nvGraphicFramePr>
            <p:cNvPr id="7186" name="对象 107542"/>
            <p:cNvGraphicFramePr/>
            <p:nvPr/>
          </p:nvGraphicFramePr>
          <p:xfrm>
            <a:off x="625" y="290"/>
            <a:ext cx="2233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10" imgW="1256030" imgH="355600" progId="Equation.3">
                    <p:embed/>
                  </p:oleObj>
                </mc:Choice>
                <mc:Fallback>
                  <p:oleObj name="" r:id="rId10" imgW="1256030" imgH="355600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5" y="290"/>
                          <a:ext cx="2233" cy="6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对象 107543"/>
            <p:cNvGraphicFramePr/>
            <p:nvPr/>
          </p:nvGraphicFramePr>
          <p:xfrm>
            <a:off x="613" y="827"/>
            <a:ext cx="2255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12" imgW="1268730" imgH="355600" progId="Equation.3">
                    <p:embed/>
                  </p:oleObj>
                </mc:Choice>
                <mc:Fallback>
                  <p:oleObj name="" r:id="rId12" imgW="1268730" imgH="3556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13" y="827"/>
                          <a:ext cx="2255" cy="6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对象 107544"/>
            <p:cNvGraphicFramePr/>
            <p:nvPr/>
          </p:nvGraphicFramePr>
          <p:xfrm>
            <a:off x="613" y="1399"/>
            <a:ext cx="2211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14" imgW="1243330" imgH="355600" progId="Equation.3">
                    <p:embed/>
                  </p:oleObj>
                </mc:Choice>
                <mc:Fallback>
                  <p:oleObj name="" r:id="rId14" imgW="1243330" imgH="355600" progId="Equation.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13" y="1399"/>
                          <a:ext cx="2211" cy="6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9" name="左大括号 107545"/>
            <p:cNvSpPr/>
            <p:nvPr/>
          </p:nvSpPr>
          <p:spPr>
            <a:xfrm>
              <a:off x="410" y="482"/>
              <a:ext cx="96" cy="1200"/>
            </a:xfrm>
            <a:prstGeom prst="leftBrace">
              <a:avLst>
                <a:gd name="adj1" fmla="val 103182"/>
                <a:gd name="adj2" fmla="val 50000"/>
              </a:avLst>
            </a:prstGeom>
            <a:noFill/>
            <a:ln w="38100" cap="flat" cmpd="sng">
              <a:pattFill prst="trellis">
                <a:fgClr>
                  <a:srgbClr val="FF6600"/>
                </a:fgClr>
                <a:bgClr>
                  <a:srgbClr val="FFFFFF"/>
                </a:bgClr>
              </a:patt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90" name="文本框 218115"/>
          <p:cNvSpPr txBox="1"/>
          <p:nvPr/>
        </p:nvSpPr>
        <p:spPr>
          <a:xfrm>
            <a:off x="0" y="0"/>
            <a:ext cx="391636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</a:t>
            </a:r>
            <a:r>
              <a:rPr lang="en-US" altLang="zh-CN" sz="320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3200" dirty="0">
                <a:solidFill>
                  <a:srgbClr val="A500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冲量</a:t>
            </a:r>
            <a:endParaRPr lang="zh-CN" altLang="en-US" sz="3200" i="1" dirty="0">
              <a:solidFill>
                <a:srgbClr val="A500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0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  <p:bldP spid="107524" grpId="0"/>
      <p:bldP spid="107530" grpId="0"/>
      <p:bldP spid="107534" grpId="0"/>
      <p:bldP spid="1075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14691"/>
          <p:cNvGrpSpPr/>
          <p:nvPr/>
        </p:nvGrpSpPr>
        <p:grpSpPr>
          <a:xfrm>
            <a:off x="5556250" y="3138488"/>
            <a:ext cx="3048000" cy="2057400"/>
            <a:chOff x="3360" y="1982"/>
            <a:chExt cx="1920" cy="1296"/>
          </a:xfrm>
        </p:grpSpPr>
        <p:sp>
          <p:nvSpPr>
            <p:cNvPr id="8194" name="直接连接符 114692"/>
            <p:cNvSpPr/>
            <p:nvPr/>
          </p:nvSpPr>
          <p:spPr>
            <a:xfrm>
              <a:off x="3360" y="3278"/>
              <a:ext cx="19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sm" len="lg"/>
            </a:ln>
          </p:spPr>
        </p:sp>
        <p:sp>
          <p:nvSpPr>
            <p:cNvPr id="8195" name="直接连接符 114693"/>
            <p:cNvSpPr/>
            <p:nvPr/>
          </p:nvSpPr>
          <p:spPr>
            <a:xfrm flipV="1">
              <a:off x="3360" y="2166"/>
              <a:ext cx="0" cy="11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sm" len="lg"/>
            </a:ln>
          </p:spPr>
        </p:sp>
        <p:sp>
          <p:nvSpPr>
            <p:cNvPr id="8196" name="任意多边形 114694"/>
            <p:cNvSpPr/>
            <p:nvPr/>
          </p:nvSpPr>
          <p:spPr>
            <a:xfrm>
              <a:off x="3744" y="2542"/>
              <a:ext cx="1056" cy="736"/>
            </a:xfrm>
            <a:custGeom>
              <a:avLst/>
              <a:gdLst/>
              <a:ahLst/>
              <a:cxnLst>
                <a:cxn ang="0">
                  <a:pos x="0" y="736"/>
                </a:cxn>
                <a:cxn ang="0">
                  <a:pos x="144" y="640"/>
                </a:cxn>
                <a:cxn ang="0">
                  <a:pos x="192" y="544"/>
                </a:cxn>
                <a:cxn ang="0">
                  <a:pos x="240" y="352"/>
                </a:cxn>
                <a:cxn ang="0">
                  <a:pos x="288" y="160"/>
                </a:cxn>
                <a:cxn ang="0">
                  <a:pos x="336" y="64"/>
                </a:cxn>
                <a:cxn ang="0">
                  <a:pos x="384" y="16"/>
                </a:cxn>
                <a:cxn ang="0">
                  <a:pos x="432" y="16"/>
                </a:cxn>
                <a:cxn ang="0">
                  <a:pos x="480" y="112"/>
                </a:cxn>
                <a:cxn ang="0">
                  <a:pos x="528" y="208"/>
                </a:cxn>
                <a:cxn ang="0">
                  <a:pos x="576" y="208"/>
                </a:cxn>
                <a:cxn ang="0">
                  <a:pos x="624" y="256"/>
                </a:cxn>
                <a:cxn ang="0">
                  <a:pos x="672" y="352"/>
                </a:cxn>
                <a:cxn ang="0">
                  <a:pos x="768" y="544"/>
                </a:cxn>
                <a:cxn ang="0">
                  <a:pos x="864" y="640"/>
                </a:cxn>
                <a:cxn ang="0">
                  <a:pos x="960" y="688"/>
                </a:cxn>
                <a:cxn ang="0">
                  <a:pos x="1056" y="736"/>
                </a:cxn>
              </a:cxnLst>
              <a:pathLst>
                <a:path w="1056" h="736">
                  <a:moveTo>
                    <a:pt x="0" y="736"/>
                  </a:moveTo>
                  <a:cubicBezTo>
                    <a:pt x="56" y="704"/>
                    <a:pt x="112" y="672"/>
                    <a:pt x="144" y="640"/>
                  </a:cubicBezTo>
                  <a:cubicBezTo>
                    <a:pt x="176" y="608"/>
                    <a:pt x="176" y="592"/>
                    <a:pt x="192" y="544"/>
                  </a:cubicBezTo>
                  <a:cubicBezTo>
                    <a:pt x="208" y="496"/>
                    <a:pt x="224" y="416"/>
                    <a:pt x="240" y="352"/>
                  </a:cubicBezTo>
                  <a:cubicBezTo>
                    <a:pt x="256" y="288"/>
                    <a:pt x="272" y="208"/>
                    <a:pt x="288" y="160"/>
                  </a:cubicBezTo>
                  <a:cubicBezTo>
                    <a:pt x="304" y="112"/>
                    <a:pt x="320" y="88"/>
                    <a:pt x="336" y="64"/>
                  </a:cubicBezTo>
                  <a:cubicBezTo>
                    <a:pt x="352" y="40"/>
                    <a:pt x="368" y="24"/>
                    <a:pt x="384" y="16"/>
                  </a:cubicBezTo>
                  <a:cubicBezTo>
                    <a:pt x="400" y="8"/>
                    <a:pt x="416" y="0"/>
                    <a:pt x="432" y="16"/>
                  </a:cubicBezTo>
                  <a:cubicBezTo>
                    <a:pt x="448" y="32"/>
                    <a:pt x="464" y="80"/>
                    <a:pt x="480" y="112"/>
                  </a:cubicBezTo>
                  <a:cubicBezTo>
                    <a:pt x="496" y="144"/>
                    <a:pt x="512" y="192"/>
                    <a:pt x="528" y="208"/>
                  </a:cubicBezTo>
                  <a:cubicBezTo>
                    <a:pt x="544" y="224"/>
                    <a:pt x="560" y="200"/>
                    <a:pt x="576" y="208"/>
                  </a:cubicBezTo>
                  <a:cubicBezTo>
                    <a:pt x="592" y="216"/>
                    <a:pt x="608" y="232"/>
                    <a:pt x="624" y="256"/>
                  </a:cubicBezTo>
                  <a:cubicBezTo>
                    <a:pt x="640" y="280"/>
                    <a:pt x="648" y="304"/>
                    <a:pt x="672" y="352"/>
                  </a:cubicBezTo>
                  <a:cubicBezTo>
                    <a:pt x="696" y="400"/>
                    <a:pt x="736" y="496"/>
                    <a:pt x="768" y="544"/>
                  </a:cubicBezTo>
                  <a:cubicBezTo>
                    <a:pt x="800" y="592"/>
                    <a:pt x="832" y="616"/>
                    <a:pt x="864" y="640"/>
                  </a:cubicBezTo>
                  <a:cubicBezTo>
                    <a:pt x="896" y="664"/>
                    <a:pt x="928" y="672"/>
                    <a:pt x="960" y="688"/>
                  </a:cubicBezTo>
                  <a:cubicBezTo>
                    <a:pt x="992" y="704"/>
                    <a:pt x="1040" y="728"/>
                    <a:pt x="1056" y="736"/>
                  </a:cubicBezTo>
                </a:path>
              </a:pathLst>
            </a:custGeom>
            <a:noFill/>
            <a:ln w="952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7" name="矩形 114695"/>
            <p:cNvSpPr/>
            <p:nvPr/>
          </p:nvSpPr>
          <p:spPr>
            <a:xfrm>
              <a:off x="3360" y="1982"/>
              <a:ext cx="528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/>
            <a:p>
              <a:pPr algn="ctr">
                <a:lnSpc>
                  <a:spcPct val="120000"/>
                </a:lnSpc>
              </a:pPr>
              <a:r>
                <a:rPr lang="en-US" altLang="zh-CN" b="0" i="1" err="1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F</a:t>
              </a:r>
              <a:r>
                <a:rPr lang="en-US" altLang="zh-CN" b="0" i="1" baseline="-25000" err="1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x</a:t>
              </a:r>
              <a:r>
                <a:rPr lang="en-US" altLang="zh-CN" b="0" err="1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(</a:t>
              </a:r>
              <a:r>
                <a:rPr lang="en-US" altLang="zh-CN" b="0" i="1" err="1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t</a:t>
              </a:r>
              <a:r>
                <a:rPr lang="en-US" altLang="zh-CN" b="0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)</a:t>
              </a:r>
              <a:endParaRPr lang="en-US" altLang="zh-CN">
                <a:solidFill>
                  <a:srgbClr val="00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98" name="矩形 114696"/>
            <p:cNvSpPr/>
            <p:nvPr/>
          </p:nvSpPr>
          <p:spPr>
            <a:xfrm>
              <a:off x="5088" y="2894"/>
              <a:ext cx="192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b"/>
            <a:p>
              <a:pPr algn="ctr">
                <a:lnSpc>
                  <a:spcPct val="120000"/>
                </a:lnSpc>
              </a:pPr>
              <a:r>
                <a:rPr lang="en-US" altLang="zh-CN" b="0" i="1">
                  <a:latin typeface="Times New Roman" panose="02020603050405020304" pitchFamily="18" charset="0"/>
                  <a:ea typeface="宋体" panose="02010600030101010101" pitchFamily="2" charset="-122"/>
                  <a:sym typeface="Monotype Sorts" panose="00000600000000000000" pitchFamily="2" charset="2"/>
                </a:rPr>
                <a:t>t</a:t>
              </a:r>
              <a:endParaRPr lang="en-US" altLang="zh-CN">
                <a:solidFill>
                  <a:srgbClr val="0099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114697"/>
          <p:cNvGrpSpPr/>
          <p:nvPr/>
        </p:nvGrpSpPr>
        <p:grpSpPr>
          <a:xfrm>
            <a:off x="5105400" y="4438650"/>
            <a:ext cx="2711450" cy="1252538"/>
            <a:chOff x="3076" y="2801"/>
            <a:chExt cx="1708" cy="789"/>
          </a:xfrm>
        </p:grpSpPr>
        <p:sp>
          <p:nvSpPr>
            <p:cNvPr id="8200" name="直接连接符 114698"/>
            <p:cNvSpPr/>
            <p:nvPr/>
          </p:nvSpPr>
          <p:spPr>
            <a:xfrm>
              <a:off x="3768" y="2918"/>
              <a:ext cx="1016" cy="0"/>
            </a:xfrm>
            <a:prstGeom prst="line">
              <a:avLst/>
            </a:prstGeom>
            <a:ln w="9525" cap="flat" cmpd="sng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1" name="直接连接符 114699"/>
            <p:cNvSpPr/>
            <p:nvPr/>
          </p:nvSpPr>
          <p:spPr>
            <a:xfrm>
              <a:off x="4784" y="2918"/>
              <a:ext cx="0" cy="36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202" name="直接连接符 114700"/>
            <p:cNvSpPr/>
            <p:nvPr/>
          </p:nvSpPr>
          <p:spPr>
            <a:xfrm>
              <a:off x="3760" y="2918"/>
              <a:ext cx="0" cy="3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203" name="直接连接符 114701"/>
            <p:cNvSpPr/>
            <p:nvPr/>
          </p:nvSpPr>
          <p:spPr>
            <a:xfrm flipH="1">
              <a:off x="3360" y="291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8204" name="对象 114702"/>
            <p:cNvGraphicFramePr/>
            <p:nvPr/>
          </p:nvGraphicFramePr>
          <p:xfrm>
            <a:off x="3076" y="2801"/>
            <a:ext cx="26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1" imgW="177800" imgH="215265" progId="Equation.3">
                    <p:embed/>
                  </p:oleObj>
                </mc:Choice>
                <mc:Fallback>
                  <p:oleObj name="" r:id="rId1" imgW="177800" imgH="215265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76" y="2801"/>
                          <a:ext cx="265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5" name="对象 114703"/>
            <p:cNvGraphicFramePr/>
            <p:nvPr/>
          </p:nvGraphicFramePr>
          <p:xfrm>
            <a:off x="4121" y="3319"/>
            <a:ext cx="26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3" imgW="177800" imgH="165100" progId="Equation.3">
                    <p:embed/>
                  </p:oleObj>
                </mc:Choice>
                <mc:Fallback>
                  <p:oleObj name="" r:id="rId3" imgW="177800" imgH="165100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21" y="3319"/>
                          <a:ext cx="263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6" name="直接连接符 114704"/>
            <p:cNvSpPr/>
            <p:nvPr/>
          </p:nvSpPr>
          <p:spPr>
            <a:xfrm>
              <a:off x="3760" y="3297"/>
              <a:ext cx="0" cy="2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7" name="直接连接符 114705"/>
            <p:cNvSpPr/>
            <p:nvPr/>
          </p:nvSpPr>
          <p:spPr>
            <a:xfrm>
              <a:off x="4784" y="3297"/>
              <a:ext cx="0" cy="29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08" name="直接连接符 114706"/>
            <p:cNvSpPr/>
            <p:nvPr/>
          </p:nvSpPr>
          <p:spPr>
            <a:xfrm>
              <a:off x="4384" y="3446"/>
              <a:ext cx="4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sm" len="lg"/>
            </a:ln>
          </p:spPr>
        </p:sp>
        <p:sp>
          <p:nvSpPr>
            <p:cNvPr id="8209" name="直接连接符 114707"/>
            <p:cNvSpPr/>
            <p:nvPr/>
          </p:nvSpPr>
          <p:spPr>
            <a:xfrm flipH="1">
              <a:off x="3760" y="3446"/>
              <a:ext cx="33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sm" len="lg"/>
            </a:ln>
          </p:spPr>
        </p:sp>
      </p:grpSp>
      <p:sp>
        <p:nvSpPr>
          <p:cNvPr id="114710" name="矩形 114709"/>
          <p:cNvSpPr/>
          <p:nvPr/>
        </p:nvSpPr>
        <p:spPr>
          <a:xfrm>
            <a:off x="284798" y="508635"/>
            <a:ext cx="4105275" cy="54133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+mj-ea"/>
                <a:cs typeface="+mj-cs"/>
                <a:sym typeface="Monotype Sorts" panose="00000600000000000000" pitchFamily="2" charset="2"/>
              </a:rPr>
              <a:t>冲力与平均冲力</a:t>
            </a:r>
            <a:r>
              <a:rPr kumimoji="0" lang="zh-CN" altLang="en-US" sz="32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+mj-ea"/>
                <a:cs typeface="+mj-cs"/>
                <a:sym typeface="Monotype Sorts" panose="00000600000000000000" pitchFamily="2" charset="2"/>
              </a:rPr>
              <a:t>：</a:t>
            </a:r>
            <a:endParaRPr kumimoji="0" lang="zh-CN" altLang="en-US" sz="32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+mj-ea"/>
              <a:cs typeface="+mj-cs"/>
              <a:sym typeface="Monotype Sorts" panose="00000600000000000000" pitchFamily="2" charset="2"/>
            </a:endParaRPr>
          </a:p>
        </p:txBody>
      </p:sp>
      <p:graphicFrame>
        <p:nvGraphicFramePr>
          <p:cNvPr id="114711" name="对象 114710"/>
          <p:cNvGraphicFramePr/>
          <p:nvPr/>
        </p:nvGraphicFramePr>
        <p:xfrm>
          <a:off x="879475" y="2881630"/>
          <a:ext cx="3654425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5" imgW="1269365" imgH="393700" progId="Equation.3">
                  <p:embed/>
                </p:oleObj>
              </mc:Choice>
              <mc:Fallback>
                <p:oleObj name="" r:id="rId5" imgW="1269365" imgH="3937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475" y="2881630"/>
                        <a:ext cx="3654425" cy="979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13" name="对象 114712"/>
          <p:cNvGraphicFramePr/>
          <p:nvPr/>
        </p:nvGraphicFramePr>
        <p:xfrm>
          <a:off x="1546225" y="5030788"/>
          <a:ext cx="24590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7" imgW="558165" imgH="215900" progId="Equation.3">
                  <p:embed/>
                </p:oleObj>
              </mc:Choice>
              <mc:Fallback>
                <p:oleObj name="" r:id="rId7" imgW="558165" imgH="2159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46225" y="5030788"/>
                        <a:ext cx="2459038" cy="85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14" name="矩形 114713"/>
          <p:cNvSpPr/>
          <p:nvPr/>
        </p:nvSpPr>
        <p:spPr>
          <a:xfrm>
            <a:off x="179388" y="4386263"/>
            <a:ext cx="2735262" cy="5048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>
              <a:lnSpc>
                <a:spcPct val="120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Monotype Sorts" panose="00000600000000000000" pitchFamily="2" charset="2"/>
              </a:rPr>
              <a:t>冲量可表为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sym typeface="Monotype Sorts" panose="000006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8655" y="55245"/>
            <a:ext cx="3304540" cy="220091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5" name="对象 4"/>
          <p:cNvGraphicFramePr/>
          <p:nvPr/>
        </p:nvGraphicFramePr>
        <p:xfrm>
          <a:off x="1055370" y="1433672"/>
          <a:ext cx="307149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0" imgW="1066800" imgH="330200" progId="Equation.3">
                  <p:embed/>
                </p:oleObj>
              </mc:Choice>
              <mc:Fallback>
                <p:oleObj name="" r:id="rId10" imgW="1066800" imgH="3302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5370" y="1433672"/>
                        <a:ext cx="3071495" cy="82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4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4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10" grpId="0"/>
      <p:bldP spid="1147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241" name="对象 108550"/>
          <p:cNvGraphicFramePr/>
          <p:nvPr/>
        </p:nvGraphicFramePr>
        <p:xfrm>
          <a:off x="4443413" y="47148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914400" imgH="215900" progId="Equation.3">
                  <p:embed/>
                </p:oleObj>
              </mc:Choice>
              <mc:Fallback>
                <p:oleObj name="" r:id="rId1" imgW="914400" imgH="2159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3413" y="4714875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4" name="对象 108553"/>
          <p:cNvGraphicFramePr/>
          <p:nvPr/>
        </p:nvGraphicFramePr>
        <p:xfrm>
          <a:off x="971550" y="1412875"/>
          <a:ext cx="144621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508000" imgH="419100" progId="Equation.3">
                  <p:embed/>
                </p:oleObj>
              </mc:Choice>
              <mc:Fallback>
                <p:oleObj name="" r:id="rId3" imgW="508000" imgH="4191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550" y="1412875"/>
                        <a:ext cx="1446213" cy="1057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6" name="对象 108555"/>
          <p:cNvGraphicFramePr/>
          <p:nvPr/>
        </p:nvGraphicFramePr>
        <p:xfrm>
          <a:off x="468313" y="2840038"/>
          <a:ext cx="7159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5" imgW="254000" imgH="203200" progId="Equation.3">
                  <p:embed/>
                </p:oleObj>
              </mc:Choice>
              <mc:Fallback>
                <p:oleObj name="" r:id="rId5" imgW="254000" imgH="2032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313" y="2840038"/>
                        <a:ext cx="715962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7" name="文本框 108556"/>
          <p:cNvSpPr txBox="1"/>
          <p:nvPr/>
        </p:nvSpPr>
        <p:spPr>
          <a:xfrm>
            <a:off x="139700" y="4076700"/>
            <a:ext cx="91122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物理意义：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物体所受合外力的冲量等于物体动量的增量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8558" name="文本框 108557"/>
          <p:cNvSpPr txBox="1"/>
          <p:nvPr/>
        </p:nvSpPr>
        <p:spPr>
          <a:xfrm>
            <a:off x="4789488" y="5372100"/>
            <a:ext cx="399573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质点的动量定理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8559" name="对象 108558"/>
          <p:cNvGraphicFramePr/>
          <p:nvPr/>
        </p:nvGraphicFramePr>
        <p:xfrm>
          <a:off x="1258888" y="5229225"/>
          <a:ext cx="3500437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7" imgW="862965" imgH="241300" progId="Equation.3">
                  <p:embed/>
                </p:oleObj>
              </mc:Choice>
              <mc:Fallback>
                <p:oleObj name="" r:id="rId7" imgW="862965" imgH="2413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8888" y="5229225"/>
                        <a:ext cx="3500437" cy="833438"/>
                      </a:xfrm>
                      <a:prstGeom prst="rect">
                        <a:avLst/>
                      </a:prstGeom>
                      <a:noFill/>
                      <a:ln w="381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对象 108559"/>
          <p:cNvGraphicFramePr/>
          <p:nvPr/>
        </p:nvGraphicFramePr>
        <p:xfrm>
          <a:off x="4067175" y="1557338"/>
          <a:ext cx="18002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9" imgW="596265" imgH="215900" progId="Equation.3">
                  <p:embed/>
                </p:oleObj>
              </mc:Choice>
              <mc:Fallback>
                <p:oleObj name="" r:id="rId9" imgW="596265" imgH="2159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7175" y="1557338"/>
                        <a:ext cx="1800225" cy="633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2" name="对象 108561"/>
          <p:cNvGraphicFramePr/>
          <p:nvPr/>
        </p:nvGraphicFramePr>
        <p:xfrm>
          <a:off x="3544888" y="2852738"/>
          <a:ext cx="25098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1" imgW="889000" imgH="241300" progId="Equation.3">
                  <p:embed/>
                </p:oleObj>
              </mc:Choice>
              <mc:Fallback>
                <p:oleObj name="" r:id="rId11" imgW="889000" imgH="241300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44888" y="2852738"/>
                        <a:ext cx="2509837" cy="663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3" name="对象 108562"/>
          <p:cNvGraphicFramePr/>
          <p:nvPr/>
        </p:nvGraphicFramePr>
        <p:xfrm>
          <a:off x="1132999" y="2708117"/>
          <a:ext cx="2399665" cy="97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3" imgW="850900" imgH="355600" progId="Equation.3">
                  <p:embed/>
                </p:oleObj>
              </mc:Choice>
              <mc:Fallback>
                <p:oleObj name="" r:id="rId13" imgW="850900" imgH="355600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32999" y="2708117"/>
                        <a:ext cx="2399665" cy="9766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4" name="对象 108563"/>
          <p:cNvGraphicFramePr/>
          <p:nvPr/>
        </p:nvGraphicFramePr>
        <p:xfrm>
          <a:off x="6227763" y="2964498"/>
          <a:ext cx="21844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5" imgW="773430" imgH="215900" progId="Equation.3">
                  <p:embed/>
                </p:oleObj>
              </mc:Choice>
              <mc:Fallback>
                <p:oleObj name="" r:id="rId15" imgW="773430" imgH="2159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27763" y="2964498"/>
                        <a:ext cx="2184400" cy="593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66" name="右箭头 108565"/>
          <p:cNvSpPr/>
          <p:nvPr/>
        </p:nvSpPr>
        <p:spPr>
          <a:xfrm>
            <a:off x="2628900" y="1844675"/>
            <a:ext cx="1295400" cy="2159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99CCFF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2" name="矩形 108566"/>
          <p:cNvSpPr/>
          <p:nvPr/>
        </p:nvSpPr>
        <p:spPr>
          <a:xfrm>
            <a:off x="323850" y="333375"/>
            <a:ext cx="374332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三、动量定理</a:t>
            </a:r>
            <a:endParaRPr lang="zh-CN" altLang="en-US" sz="32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0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7" grpId="0"/>
      <p:bldP spid="1085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文本框 109569"/>
          <p:cNvSpPr txBox="1"/>
          <p:nvPr/>
        </p:nvSpPr>
        <p:spPr>
          <a:xfrm>
            <a:off x="357188" y="1065213"/>
            <a:ext cx="268446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分量式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09570"/>
          <p:cNvGrpSpPr/>
          <p:nvPr/>
        </p:nvGrpSpPr>
        <p:grpSpPr>
          <a:xfrm>
            <a:off x="3276600" y="547688"/>
            <a:ext cx="3295650" cy="1787525"/>
            <a:chOff x="2208" y="2906"/>
            <a:chExt cx="2076" cy="1126"/>
          </a:xfrm>
        </p:grpSpPr>
        <p:graphicFrame>
          <p:nvGraphicFramePr>
            <p:cNvPr id="11267" name="对象 109571"/>
            <p:cNvGraphicFramePr/>
            <p:nvPr/>
          </p:nvGraphicFramePr>
          <p:xfrm>
            <a:off x="2399" y="2906"/>
            <a:ext cx="1873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" r:id="rId1" imgW="1054100" imgH="228600" progId="Equation.3">
                    <p:embed/>
                  </p:oleObj>
                </mc:Choice>
                <mc:Fallback>
                  <p:oleObj name="" r:id="rId1" imgW="1054100" imgH="228600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99" y="2906"/>
                          <a:ext cx="1873" cy="3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8" name="对象 109572"/>
            <p:cNvGraphicFramePr/>
            <p:nvPr/>
          </p:nvGraphicFramePr>
          <p:xfrm>
            <a:off x="2445" y="3281"/>
            <a:ext cx="1827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" r:id="rId3" imgW="1028065" imgH="241300" progId="Equation.3">
                    <p:embed/>
                  </p:oleObj>
                </mc:Choice>
                <mc:Fallback>
                  <p:oleObj name="" r:id="rId3" imgW="1028065" imgH="241300" progId="Equation.3">
                    <p:embed/>
                    <p:pic>
                      <p:nvPicPr>
                        <p:cNvPr id="0" name="图片 31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45" y="3281"/>
                          <a:ext cx="1827" cy="4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9" name="对象 109573"/>
            <p:cNvGraphicFramePr/>
            <p:nvPr/>
          </p:nvGraphicFramePr>
          <p:xfrm>
            <a:off x="2411" y="3661"/>
            <a:ext cx="1873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5" imgW="1052830" imgH="215900" progId="Equation.3">
                    <p:embed/>
                  </p:oleObj>
                </mc:Choice>
                <mc:Fallback>
                  <p:oleObj name="" r:id="rId5" imgW="1052830" imgH="215900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11" y="3661"/>
                          <a:ext cx="1873" cy="37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0" name="左大括号 109574"/>
            <p:cNvSpPr/>
            <p:nvPr/>
          </p:nvSpPr>
          <p:spPr>
            <a:xfrm>
              <a:off x="2208" y="3072"/>
              <a:ext cx="96" cy="816"/>
            </a:xfrm>
            <a:prstGeom prst="leftBrace">
              <a:avLst>
                <a:gd name="adj1" fmla="val 70164"/>
                <a:gd name="adj2" fmla="val 50000"/>
              </a:avLst>
            </a:prstGeom>
            <a:noFill/>
            <a:ln w="38100" cap="flat" cmpd="sng">
              <a:pattFill prst="smCheck">
                <a:fgClr>
                  <a:srgbClr val="FF6600"/>
                </a:fgClr>
                <a:bgClr>
                  <a:schemeClr val="accent2"/>
                </a:bgClr>
              </a:patt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3317" name="横卷形 353316"/>
          <p:cNvSpPr/>
          <p:nvPr/>
        </p:nvSpPr>
        <p:spPr>
          <a:xfrm>
            <a:off x="357188" y="2813368"/>
            <a:ext cx="1296987" cy="863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说明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678" y="3910330"/>
            <a:ext cx="8291512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263525" algn="just"/>
            <a:r>
              <a:rPr lang="en-US" altLang="zh-CN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牛顿第二定律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是一个</a:t>
            </a:r>
            <a:r>
              <a:rPr lang="zh-CN" altLang="en-US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瞬时</a:t>
            </a:r>
            <a:r>
              <a:rPr lang="zh-CN" altLang="en-US" dirty="0">
                <a:solidFill>
                  <a:schemeClr val="tx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关系式；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403" y="4922203"/>
            <a:ext cx="8291512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263525" algn="just"/>
            <a:r>
              <a:rPr lang="en-US" altLang="zh-CN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lang="zh-CN" altLang="en-US" dirty="0">
                <a:solidFill>
                  <a:srgbClr val="0000CC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动量定理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是研究物体在合外力持续作用下，在</a:t>
            </a:r>
            <a:r>
              <a:rPr lang="zh-CN" altLang="en-US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一段时间里的累积效应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．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0" grpId="0"/>
      <p:bldP spid="353317" grpId="0" bldLvl="0" animBg="1"/>
      <p:bldP spid="4" grpId="0"/>
      <p:bldP spid="5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607.5007874015746,&quot;width&quot;:1288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2545</Words>
  <Application>WPS 演示</Application>
  <PresentationFormat>在屏幕上显示</PresentationFormat>
  <Paragraphs>433</Paragraphs>
  <Slides>47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158</vt:i4>
      </vt:variant>
      <vt:variant>
        <vt:lpstr>幻灯片标题</vt:lpstr>
      </vt:variant>
      <vt:variant>
        <vt:i4>47</vt:i4>
      </vt:variant>
    </vt:vector>
  </HeadingPairs>
  <TitlesOfParts>
    <vt:vector size="223" baseType="lpstr">
      <vt:lpstr>Arial</vt:lpstr>
      <vt:lpstr>宋体</vt:lpstr>
      <vt:lpstr>Wingdings</vt:lpstr>
      <vt:lpstr>Times New Roman</vt:lpstr>
      <vt:lpstr>Wingdings 2</vt:lpstr>
      <vt:lpstr>华文行楷</vt:lpstr>
      <vt:lpstr>Monotype Sorts</vt:lpstr>
      <vt:lpstr>楷体_GB2312</vt:lpstr>
      <vt:lpstr>微软雅黑</vt:lpstr>
      <vt:lpstr>Arial Unicode MS</vt:lpstr>
      <vt:lpstr>Calibri</vt:lpstr>
      <vt:lpstr>Wingdings</vt:lpstr>
      <vt:lpstr>Symbol</vt:lpstr>
      <vt:lpstr>黑体</vt:lpstr>
      <vt:lpstr>华文新魏</vt:lpstr>
      <vt:lpstr>默认设计模板</vt:lpstr>
      <vt:lpstr>自定义设计方案</vt:lpstr>
      <vt:lpstr>1_默认设计模板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2ndSpAcE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Image</dc:creator>
  <cp:lastModifiedBy>zls</cp:lastModifiedBy>
  <cp:revision>285</cp:revision>
  <dcterms:created xsi:type="dcterms:W3CDTF">2006-03-20T07:59:00Z</dcterms:created>
  <dcterms:modified xsi:type="dcterms:W3CDTF">2024-04-01T13:08:34Z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